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winnie moon"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BE937138-A289-407B-8AE1-0643C7F928A1}">
  <a:tblStyle styleId="{BE937138-A289-407B-8AE1-0643C7F928A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8" d="100"/>
          <a:sy n="138" d="100"/>
        </p:scale>
        <p:origin x="-792" y="-96"/>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commentAuthors" Target="commentAuthors.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872560644"/>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Shape 1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5" name="Shape 17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Shape 1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Shape 1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Shape 2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4" name="Shape 2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Shape 2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5" name="Shape 23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000" b="1">
                <a:solidFill>
                  <a:schemeClr val="dk1"/>
                </a:solidFill>
                <a:latin typeface="Average"/>
                <a:ea typeface="Average"/>
                <a:cs typeface="Average"/>
                <a:sym typeface="Average"/>
              </a:rPr>
              <a:t>Unsupervised learning (PCA and clustering): reduce dimension and classify based on the clusters.</a:t>
            </a:r>
          </a:p>
          <a:p>
            <a:pPr lvl="0" rtl="0">
              <a:lnSpc>
                <a:spcPct val="115000"/>
              </a:lnSpc>
              <a:spcBef>
                <a:spcPts val="0"/>
              </a:spcBef>
              <a:spcAft>
                <a:spcPts val="1600"/>
              </a:spcAft>
              <a:buNone/>
            </a:pPr>
            <a:r>
              <a:rPr lang="en" sz="1000" b="1">
                <a:solidFill>
                  <a:schemeClr val="dk1"/>
                </a:solidFill>
                <a:latin typeface="Average"/>
                <a:ea typeface="Average"/>
                <a:cs typeface="Average"/>
                <a:sym typeface="Average"/>
              </a:rPr>
              <a:t>Top 10: means if binary variable = 1 then less likely to dropout</a:t>
            </a:r>
          </a:p>
          <a:p>
            <a:pPr lvl="0" rtl="0">
              <a:spcBef>
                <a:spcPts val="0"/>
              </a:spcBef>
              <a:buNone/>
            </a:pPr>
            <a:endParaRPr sz="1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Shape 2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4" name="Shape 2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sz="1000" b="1">
                <a:solidFill>
                  <a:schemeClr val="dk1"/>
                </a:solidFill>
                <a:latin typeface="Average"/>
                <a:ea typeface="Average"/>
                <a:cs typeface="Average"/>
                <a:sym typeface="Average"/>
              </a:rPr>
              <a:t>Unsupervised learning (PCA and clustering): reduce dimension and classify based on the clusters</a:t>
            </a:r>
          </a:p>
          <a:p>
            <a:pPr lvl="0">
              <a:lnSpc>
                <a:spcPct val="115000"/>
              </a:lnSpc>
              <a:spcBef>
                <a:spcPts val="0"/>
              </a:spcBef>
              <a:spcAft>
                <a:spcPts val="1600"/>
              </a:spcAft>
              <a:buNone/>
            </a:pPr>
            <a:endParaRPr sz="1000" b="1">
              <a:solidFill>
                <a:schemeClr val="dk1"/>
              </a:solidFill>
              <a:latin typeface="Average"/>
              <a:ea typeface="Average"/>
              <a:cs typeface="Average"/>
              <a:sym typeface="Average"/>
            </a:endParaRPr>
          </a:p>
          <a:p>
            <a:pPr lvl="0">
              <a:spcBef>
                <a:spcPts val="0"/>
              </a:spcBef>
              <a:buNone/>
            </a:pPr>
            <a:endParaRPr sz="10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Shape 26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1" name="Shape 2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4" name="Shape 31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Shape 3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4" name="Shape 3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Shape 34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Shape 34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Shape 1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2" name="Shape 1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Shape 1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7" name="Shape 1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 name="Shape 16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6999" cy="206999"/>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6999" cy="206999"/>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099"/>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599"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599"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199"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599" cy="5726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7999" cy="755699"/>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4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199"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199"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099"/>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699"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0124D"/>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699"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671257" y="990800"/>
            <a:ext cx="7801500" cy="1730099"/>
          </a:xfrm>
          <a:prstGeom prst="rect">
            <a:avLst/>
          </a:prstGeom>
        </p:spPr>
        <p:txBody>
          <a:bodyPr lIns="91425" tIns="91425" rIns="91425" bIns="91425" anchor="b" anchorCtr="0">
            <a:noAutofit/>
          </a:bodyPr>
          <a:lstStyle/>
          <a:p>
            <a:pPr lvl="0">
              <a:spcBef>
                <a:spcPts val="0"/>
              </a:spcBef>
              <a:buNone/>
            </a:pPr>
            <a:r>
              <a:rPr lang="en"/>
              <a:t>iMentor Project</a:t>
            </a:r>
          </a:p>
        </p:txBody>
      </p:sp>
      <p:sp>
        <p:nvSpPr>
          <p:cNvPr id="60" name="Shape 60"/>
          <p:cNvSpPr txBox="1">
            <a:spLocks noGrp="1"/>
          </p:cNvSpPr>
          <p:nvPr>
            <p:ph type="subTitle" idx="1"/>
          </p:nvPr>
        </p:nvSpPr>
        <p:spPr>
          <a:xfrm>
            <a:off x="671250" y="3174875"/>
            <a:ext cx="7801500" cy="792600"/>
          </a:xfrm>
          <a:prstGeom prst="rect">
            <a:avLst/>
          </a:prstGeom>
        </p:spPr>
        <p:txBody>
          <a:bodyPr lIns="91425" tIns="91425" rIns="91425" bIns="91425" anchor="t" anchorCtr="0">
            <a:noAutofit/>
          </a:bodyPr>
          <a:lstStyle/>
          <a:p>
            <a:pPr lvl="0">
              <a:spcBef>
                <a:spcPts val="0"/>
              </a:spcBef>
              <a:buNone/>
            </a:pPr>
            <a:r>
              <a:rPr lang="en" dirty="0"/>
              <a:t>December 15, 2016</a:t>
            </a:r>
          </a:p>
          <a:p>
            <a:pPr lvl="0">
              <a:spcBef>
                <a:spcPts val="0"/>
              </a:spcBef>
              <a:buNone/>
            </a:pPr>
            <a:r>
              <a:rPr lang="en" dirty="0"/>
              <a:t>Team Awesome</a:t>
            </a:r>
          </a:p>
        </p:txBody>
      </p:sp>
      <p:pic>
        <p:nvPicPr>
          <p:cNvPr id="61" name="Shape 61"/>
          <p:cNvPicPr preferRelativeResize="0"/>
          <p:nvPr/>
        </p:nvPicPr>
        <p:blipFill>
          <a:blip r:embed="rId3">
            <a:alphaModFix/>
          </a:blip>
          <a:stretch>
            <a:fillRect/>
          </a:stretch>
        </p:blipFill>
        <p:spPr>
          <a:xfrm flipH="1">
            <a:off x="6576125" y="2617025"/>
            <a:ext cx="2466124" cy="2466124"/>
          </a:xfrm>
          <a:prstGeom prst="rect">
            <a:avLst/>
          </a:prstGeom>
          <a:noFill/>
          <a:ln>
            <a:noFill/>
          </a:ln>
        </p:spPr>
      </p:pic>
      <p:pic>
        <p:nvPicPr>
          <p:cNvPr id="62" name="Shape 62"/>
          <p:cNvPicPr preferRelativeResize="0"/>
          <p:nvPr/>
        </p:nvPicPr>
        <p:blipFill>
          <a:blip r:embed="rId4">
            <a:alphaModFix amt="35000"/>
          </a:blip>
          <a:stretch>
            <a:fillRect/>
          </a:stretch>
        </p:blipFill>
        <p:spPr>
          <a:xfrm>
            <a:off x="0" y="0"/>
            <a:ext cx="5638200" cy="3758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idx="4294967295"/>
          </p:nvPr>
        </p:nvSpPr>
        <p:spPr>
          <a:xfrm>
            <a:off x="311700" y="445025"/>
            <a:ext cx="7292700" cy="572700"/>
          </a:xfrm>
          <a:prstGeom prst="rect">
            <a:avLst/>
          </a:prstGeom>
        </p:spPr>
        <p:txBody>
          <a:bodyPr lIns="91425" tIns="91425" rIns="91425" bIns="91425" anchor="t" anchorCtr="0">
            <a:noAutofit/>
          </a:bodyPr>
          <a:lstStyle/>
          <a:p>
            <a:pPr lvl="0" rtl="0">
              <a:spcBef>
                <a:spcPts val="0"/>
              </a:spcBef>
              <a:buNone/>
            </a:pPr>
            <a:r>
              <a:rPr lang="en"/>
              <a:t>Extract - Load -Transform</a:t>
            </a:r>
          </a:p>
        </p:txBody>
      </p:sp>
      <p:sp>
        <p:nvSpPr>
          <p:cNvPr id="171" name="Shape 171"/>
          <p:cNvSpPr txBox="1">
            <a:spLocks noGrp="1"/>
          </p:cNvSpPr>
          <p:nvPr>
            <p:ph type="body" idx="4294967295"/>
          </p:nvPr>
        </p:nvSpPr>
        <p:spPr>
          <a:xfrm>
            <a:off x="311700" y="1152475"/>
            <a:ext cx="7591800" cy="3416400"/>
          </a:xfrm>
          <a:prstGeom prst="rect">
            <a:avLst/>
          </a:prstGeom>
        </p:spPr>
        <p:txBody>
          <a:bodyPr lIns="91425" tIns="91425" rIns="91425" bIns="91425" anchor="t" anchorCtr="0">
            <a:noAutofit/>
          </a:bodyPr>
          <a:lstStyle/>
          <a:p>
            <a:pPr lvl="0" rtl="0">
              <a:spcBef>
                <a:spcPts val="0"/>
              </a:spcBef>
              <a:buNone/>
            </a:pPr>
            <a:endParaRPr sz="2100" b="1">
              <a:solidFill>
                <a:schemeClr val="dk1"/>
              </a:solidFill>
            </a:endParaRPr>
          </a:p>
        </p:txBody>
      </p:sp>
      <p:pic>
        <p:nvPicPr>
          <p:cNvPr id="172" name="Shape 172"/>
          <p:cNvPicPr preferRelativeResize="0"/>
          <p:nvPr/>
        </p:nvPicPr>
        <p:blipFill>
          <a:blip r:embed="rId3">
            <a:alphaModFix/>
          </a:blip>
          <a:stretch>
            <a:fillRect/>
          </a:stretch>
        </p:blipFill>
        <p:spPr>
          <a:xfrm>
            <a:off x="337125" y="1068700"/>
            <a:ext cx="8469750" cy="39125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Shape 177"/>
          <p:cNvPicPr preferRelativeResize="0"/>
          <p:nvPr/>
        </p:nvPicPr>
        <p:blipFill>
          <a:blip r:embed="rId3">
            <a:alphaModFix/>
          </a:blip>
          <a:stretch>
            <a:fillRect/>
          </a:stretch>
        </p:blipFill>
        <p:spPr>
          <a:xfrm>
            <a:off x="152400" y="1093599"/>
            <a:ext cx="8779274" cy="3897499"/>
          </a:xfrm>
          <a:prstGeom prst="rect">
            <a:avLst/>
          </a:prstGeom>
          <a:noFill/>
          <a:ln>
            <a:noFill/>
          </a:ln>
        </p:spPr>
      </p:pic>
      <p:sp>
        <p:nvSpPr>
          <p:cNvPr id="178" name="Shape 1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Our Database on Amazon</a:t>
            </a:r>
          </a:p>
        </p:txBody>
      </p:sp>
      <p:sp>
        <p:nvSpPr>
          <p:cNvPr id="179" name="Shape 1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Shape 184"/>
          <p:cNvPicPr preferRelativeResize="0"/>
          <p:nvPr/>
        </p:nvPicPr>
        <p:blipFill>
          <a:blip r:embed="rId3">
            <a:alphaModFix/>
          </a:blip>
          <a:stretch>
            <a:fillRect/>
          </a:stretch>
        </p:blipFill>
        <p:spPr>
          <a:xfrm>
            <a:off x="238950" y="1056849"/>
            <a:ext cx="8638550" cy="4003425"/>
          </a:xfrm>
          <a:prstGeom prst="rect">
            <a:avLst/>
          </a:prstGeom>
          <a:noFill/>
          <a:ln>
            <a:noFill/>
          </a:ln>
        </p:spPr>
      </p:pic>
      <p:sp>
        <p:nvSpPr>
          <p:cNvPr id="185" name="Shape 1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Processing App (10 sub-programs)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idx="4294967295"/>
          </p:nvPr>
        </p:nvSpPr>
        <p:spPr>
          <a:xfrm>
            <a:off x="311700" y="445025"/>
            <a:ext cx="7292700" cy="572700"/>
          </a:xfrm>
          <a:prstGeom prst="rect">
            <a:avLst/>
          </a:prstGeom>
        </p:spPr>
        <p:txBody>
          <a:bodyPr lIns="91425" tIns="91425" rIns="91425" bIns="91425" anchor="t" anchorCtr="0">
            <a:noAutofit/>
          </a:bodyPr>
          <a:lstStyle/>
          <a:p>
            <a:pPr lvl="0" rtl="0">
              <a:spcBef>
                <a:spcPts val="0"/>
              </a:spcBef>
              <a:buNone/>
            </a:pPr>
            <a:r>
              <a:rPr lang="en"/>
              <a:t>Schema (Final Tables)</a:t>
            </a:r>
          </a:p>
        </p:txBody>
      </p:sp>
      <p:sp>
        <p:nvSpPr>
          <p:cNvPr id="191" name="Shape 191"/>
          <p:cNvSpPr txBox="1">
            <a:spLocks noGrp="1"/>
          </p:cNvSpPr>
          <p:nvPr>
            <p:ph type="body" idx="4294967295"/>
          </p:nvPr>
        </p:nvSpPr>
        <p:spPr>
          <a:xfrm>
            <a:off x="311700" y="1152475"/>
            <a:ext cx="7591800" cy="3416400"/>
          </a:xfrm>
          <a:prstGeom prst="rect">
            <a:avLst/>
          </a:prstGeom>
        </p:spPr>
        <p:txBody>
          <a:bodyPr lIns="91425" tIns="91425" rIns="91425" bIns="91425" anchor="t" anchorCtr="0">
            <a:noAutofit/>
          </a:bodyPr>
          <a:lstStyle/>
          <a:p>
            <a:pPr lvl="0" rtl="0">
              <a:spcBef>
                <a:spcPts val="0"/>
              </a:spcBef>
              <a:buNone/>
            </a:pPr>
            <a:endParaRPr sz="2100" b="1">
              <a:solidFill>
                <a:schemeClr val="dk1"/>
              </a:solidFill>
            </a:endParaRPr>
          </a:p>
        </p:txBody>
      </p:sp>
      <p:pic>
        <p:nvPicPr>
          <p:cNvPr id="192" name="Shape 192" descr="FInal iMentor ER.png"/>
          <p:cNvPicPr preferRelativeResize="0"/>
          <p:nvPr/>
        </p:nvPicPr>
        <p:blipFill>
          <a:blip r:embed="rId3">
            <a:alphaModFix/>
          </a:blip>
          <a:stretch>
            <a:fillRect/>
          </a:stretch>
        </p:blipFill>
        <p:spPr>
          <a:xfrm>
            <a:off x="311700" y="1152475"/>
            <a:ext cx="7839775" cy="3563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671250" y="2141250"/>
            <a:ext cx="7852200" cy="861000"/>
          </a:xfrm>
          <a:prstGeom prst="rect">
            <a:avLst/>
          </a:prstGeom>
        </p:spPr>
        <p:txBody>
          <a:bodyPr lIns="91425" tIns="91425" rIns="91425" bIns="91425" anchor="ctr" anchorCtr="0">
            <a:noAutofit/>
          </a:bodyPr>
          <a:lstStyle/>
          <a:p>
            <a:pPr lvl="0" rtl="0">
              <a:spcBef>
                <a:spcPts val="0"/>
              </a:spcBef>
              <a:buNone/>
            </a:pPr>
            <a:r>
              <a:rPr lang="en"/>
              <a:t>3. Mentor demographic data</a:t>
            </a:r>
          </a:p>
          <a:p>
            <a:pPr lvl="0" rtl="0">
              <a:spcBef>
                <a:spcPts val="0"/>
              </a:spcBef>
              <a:buNone/>
            </a:pPr>
            <a:r>
              <a:rPr lang="en"/>
              <a:t>Predictive Analysis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265500" y="1733850"/>
            <a:ext cx="4045199" cy="1675800"/>
          </a:xfrm>
          <a:prstGeom prst="rect">
            <a:avLst/>
          </a:prstGeom>
        </p:spPr>
        <p:txBody>
          <a:bodyPr lIns="91425" tIns="91425" rIns="91425" bIns="91425" anchor="ctr" anchorCtr="0">
            <a:noAutofit/>
          </a:bodyPr>
          <a:lstStyle/>
          <a:p>
            <a:pPr lvl="0">
              <a:spcBef>
                <a:spcPts val="0"/>
              </a:spcBef>
              <a:buNone/>
            </a:pPr>
            <a:r>
              <a:rPr lang="en"/>
              <a:t>Key Findings</a:t>
            </a:r>
          </a:p>
        </p:txBody>
      </p:sp>
      <p:sp>
        <p:nvSpPr>
          <p:cNvPr id="203" name="Shape 203"/>
          <p:cNvSpPr txBox="1">
            <a:spLocks noGrp="1"/>
          </p:cNvSpPr>
          <p:nvPr>
            <p:ph type="body" idx="2"/>
          </p:nvPr>
        </p:nvSpPr>
        <p:spPr>
          <a:xfrm>
            <a:off x="4939500" y="724200"/>
            <a:ext cx="3837000" cy="3695099"/>
          </a:xfrm>
          <a:prstGeom prst="rect">
            <a:avLst/>
          </a:prstGeom>
        </p:spPr>
        <p:txBody>
          <a:bodyPr lIns="91425" tIns="91425" rIns="91425" bIns="91425" anchor="ctr" anchorCtr="0">
            <a:noAutofit/>
          </a:bodyPr>
          <a:lstStyle/>
          <a:p>
            <a:pPr lvl="0" rtl="0">
              <a:spcBef>
                <a:spcPts val="0"/>
              </a:spcBef>
              <a:buNone/>
            </a:pPr>
            <a:endParaRPr dirty="0"/>
          </a:p>
          <a:p>
            <a:pPr marL="514350" lvl="0" indent="-285750">
              <a:spcBef>
                <a:spcPts val="0"/>
              </a:spcBef>
              <a:buFont typeface="Arial"/>
              <a:buChar char="•"/>
            </a:pPr>
            <a:r>
              <a:rPr lang="en" dirty="0"/>
              <a:t>Formal closure and dropout mentors group size significantly differ by program type</a:t>
            </a:r>
          </a:p>
          <a:p>
            <a:pPr marL="514350" lvl="0" indent="-285750">
              <a:spcBef>
                <a:spcPts val="0"/>
              </a:spcBef>
              <a:buFont typeface="Arial"/>
              <a:buChar char="•"/>
            </a:pPr>
            <a:r>
              <a:rPr lang="en" dirty="0"/>
              <a:t>Demographic attributes are not sufficient alone to accurately predict probability of whether a mentor will drop out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Program Types</a:t>
            </a:r>
          </a:p>
        </p:txBody>
      </p:sp>
      <p:sp>
        <p:nvSpPr>
          <p:cNvPr id="209" name="Shape 209"/>
          <p:cNvSpPr txBox="1">
            <a:spLocks noGrp="1"/>
          </p:cNvSpPr>
          <p:nvPr>
            <p:ph type="body" idx="1"/>
          </p:nvPr>
        </p:nvSpPr>
        <p:spPr>
          <a:xfrm>
            <a:off x="311700" y="1000075"/>
            <a:ext cx="3999900" cy="513300"/>
          </a:xfrm>
          <a:prstGeom prst="rect">
            <a:avLst/>
          </a:prstGeom>
        </p:spPr>
        <p:txBody>
          <a:bodyPr lIns="91425" tIns="91425" rIns="91425" bIns="91425" anchor="t" anchorCtr="0">
            <a:noAutofit/>
          </a:bodyPr>
          <a:lstStyle/>
          <a:p>
            <a:pPr lvl="0" rtl="0">
              <a:spcBef>
                <a:spcPts val="0"/>
              </a:spcBef>
              <a:buNone/>
            </a:pPr>
            <a:r>
              <a:rPr lang="en" sz="2100" dirty="0">
                <a:solidFill>
                  <a:schemeClr val="dk1"/>
                </a:solidFill>
              </a:rPr>
              <a:t>Figure 1 - entire match history</a:t>
            </a:r>
          </a:p>
          <a:p>
            <a:pPr lvl="0" rtl="0">
              <a:spcBef>
                <a:spcPts val="0"/>
              </a:spcBef>
              <a:buNone/>
            </a:pPr>
            <a:endParaRPr sz="1600" dirty="0"/>
          </a:p>
          <a:p>
            <a:pPr lvl="0" rtl="0">
              <a:spcBef>
                <a:spcPts val="0"/>
              </a:spcBef>
              <a:buNone/>
            </a:pPr>
            <a:endParaRPr sz="1600" dirty="0"/>
          </a:p>
        </p:txBody>
      </p:sp>
      <p:pic>
        <p:nvPicPr>
          <p:cNvPr id="210" name="Shape 210"/>
          <p:cNvPicPr preferRelativeResize="0"/>
          <p:nvPr/>
        </p:nvPicPr>
        <p:blipFill>
          <a:blip r:embed="rId3">
            <a:alphaModFix/>
          </a:blip>
          <a:stretch>
            <a:fillRect/>
          </a:stretch>
        </p:blipFill>
        <p:spPr>
          <a:xfrm>
            <a:off x="4973825" y="206700"/>
            <a:ext cx="3626605" cy="2344025"/>
          </a:xfrm>
          <a:prstGeom prst="rect">
            <a:avLst/>
          </a:prstGeom>
          <a:noFill/>
          <a:ln>
            <a:noFill/>
          </a:ln>
        </p:spPr>
      </p:pic>
      <p:pic>
        <p:nvPicPr>
          <p:cNvPr id="211" name="Shape 211"/>
          <p:cNvPicPr preferRelativeResize="0"/>
          <p:nvPr/>
        </p:nvPicPr>
        <p:blipFill>
          <a:blip r:embed="rId4">
            <a:alphaModFix/>
          </a:blip>
          <a:stretch>
            <a:fillRect/>
          </a:stretch>
        </p:blipFill>
        <p:spPr>
          <a:xfrm>
            <a:off x="4973824" y="2629425"/>
            <a:ext cx="3626600" cy="2344024"/>
          </a:xfrm>
          <a:prstGeom prst="rect">
            <a:avLst/>
          </a:prstGeom>
          <a:noFill/>
          <a:ln>
            <a:noFill/>
          </a:ln>
        </p:spPr>
      </p:pic>
      <p:graphicFrame>
        <p:nvGraphicFramePr>
          <p:cNvPr id="212" name="Shape 212"/>
          <p:cNvGraphicFramePr/>
          <p:nvPr/>
        </p:nvGraphicFramePr>
        <p:xfrm>
          <a:off x="311687" y="1495725"/>
          <a:ext cx="4207350" cy="792419"/>
        </p:xfrm>
        <a:graphic>
          <a:graphicData uri="http://schemas.openxmlformats.org/drawingml/2006/table">
            <a:tbl>
              <a:tblPr>
                <a:noFill/>
                <a:tableStyleId>{BE937138-A289-407B-8AE1-0643C7F928A1}</a:tableStyleId>
              </a:tblPr>
              <a:tblGrid>
                <a:gridCol w="1288900"/>
                <a:gridCol w="2918450"/>
              </a:tblGrid>
              <a:tr h="305550">
                <a:tc>
                  <a:txBody>
                    <a:bodyPr/>
                    <a:lstStyle/>
                    <a:p>
                      <a:pPr lvl="0">
                        <a:spcBef>
                          <a:spcPts val="0"/>
                        </a:spcBef>
                        <a:buNone/>
                      </a:pPr>
                      <a:r>
                        <a:rPr lang="en">
                          <a:solidFill>
                            <a:schemeClr val="accent3"/>
                          </a:solidFill>
                        </a:rPr>
                        <a:t>4-yr program</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spcBef>
                          <a:spcPts val="0"/>
                        </a:spcBef>
                        <a:buNone/>
                      </a:pPr>
                      <a:r>
                        <a:rPr lang="en">
                          <a:solidFill>
                            <a:schemeClr val="accent3"/>
                          </a:solidFill>
                        </a:rPr>
                        <a:t>mentor dropout </a:t>
                      </a:r>
                      <a:r>
                        <a:rPr lang="en" b="1">
                          <a:solidFill>
                            <a:schemeClr val="accent3"/>
                          </a:solidFill>
                        </a:rPr>
                        <a:t>&gt;</a:t>
                      </a:r>
                      <a:r>
                        <a:rPr lang="en">
                          <a:solidFill>
                            <a:schemeClr val="accent3"/>
                          </a:solidFill>
                        </a:rPr>
                        <a:t> formal closure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r h="396200">
                <a:tc>
                  <a:txBody>
                    <a:bodyPr/>
                    <a:lstStyle/>
                    <a:p>
                      <a:pPr lvl="0">
                        <a:spcBef>
                          <a:spcPts val="0"/>
                        </a:spcBef>
                        <a:buNone/>
                      </a:pPr>
                      <a:r>
                        <a:rPr lang="en">
                          <a:solidFill>
                            <a:schemeClr val="accent3"/>
                          </a:solidFill>
                        </a:rPr>
                        <a:t>3- yr program</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a:spcBef>
                          <a:spcPts val="0"/>
                        </a:spcBef>
                        <a:buNone/>
                      </a:pPr>
                      <a:r>
                        <a:rPr lang="en" dirty="0">
                          <a:solidFill>
                            <a:schemeClr val="accent3"/>
                          </a:solidFill>
                        </a:rPr>
                        <a:t>mentor dropout &lt; formal closure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
        <p:nvSpPr>
          <p:cNvPr id="213" name="Shape 213"/>
          <p:cNvSpPr txBox="1">
            <a:spLocks noGrp="1"/>
          </p:cNvSpPr>
          <p:nvPr>
            <p:ph type="body" idx="1"/>
          </p:nvPr>
        </p:nvSpPr>
        <p:spPr>
          <a:xfrm>
            <a:off x="311700" y="2316325"/>
            <a:ext cx="3999900" cy="513300"/>
          </a:xfrm>
          <a:prstGeom prst="rect">
            <a:avLst/>
          </a:prstGeom>
        </p:spPr>
        <p:txBody>
          <a:bodyPr lIns="91425" tIns="91425" rIns="91425" bIns="91425" anchor="t" anchorCtr="0">
            <a:noAutofit/>
          </a:bodyPr>
          <a:lstStyle/>
          <a:p>
            <a:pPr lvl="0" rtl="0">
              <a:spcBef>
                <a:spcPts val="0"/>
              </a:spcBef>
              <a:buNone/>
            </a:pPr>
            <a:r>
              <a:rPr lang="en" sz="2100" dirty="0">
                <a:solidFill>
                  <a:schemeClr val="dk1"/>
                </a:solidFill>
              </a:rPr>
              <a:t>Figure 2 - 2012 match start year</a:t>
            </a:r>
          </a:p>
          <a:p>
            <a:pPr lvl="0" rtl="0">
              <a:spcBef>
                <a:spcPts val="0"/>
              </a:spcBef>
              <a:buNone/>
            </a:pPr>
            <a:endParaRPr sz="1600" dirty="0"/>
          </a:p>
          <a:p>
            <a:pPr lvl="0" rtl="0">
              <a:spcBef>
                <a:spcPts val="0"/>
              </a:spcBef>
              <a:buNone/>
            </a:pPr>
            <a:endParaRPr sz="1600" dirty="0"/>
          </a:p>
        </p:txBody>
      </p:sp>
      <p:graphicFrame>
        <p:nvGraphicFramePr>
          <p:cNvPr id="214" name="Shape 214"/>
          <p:cNvGraphicFramePr/>
          <p:nvPr/>
        </p:nvGraphicFramePr>
        <p:xfrm>
          <a:off x="311687" y="2829625"/>
          <a:ext cx="4207350" cy="792419"/>
        </p:xfrm>
        <a:graphic>
          <a:graphicData uri="http://schemas.openxmlformats.org/drawingml/2006/table">
            <a:tbl>
              <a:tblPr>
                <a:noFill/>
                <a:tableStyleId>{BE937138-A289-407B-8AE1-0643C7F928A1}</a:tableStyleId>
              </a:tblPr>
              <a:tblGrid>
                <a:gridCol w="1288900"/>
                <a:gridCol w="2918450"/>
              </a:tblGrid>
              <a:tr h="305550">
                <a:tc>
                  <a:txBody>
                    <a:bodyPr/>
                    <a:lstStyle/>
                    <a:p>
                      <a:pPr lvl="0" rtl="0">
                        <a:spcBef>
                          <a:spcPts val="0"/>
                        </a:spcBef>
                        <a:buNone/>
                      </a:pPr>
                      <a:r>
                        <a:rPr lang="en">
                          <a:solidFill>
                            <a:schemeClr val="accent3"/>
                          </a:solidFill>
                        </a:rPr>
                        <a:t>4-yr program</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a:solidFill>
                            <a:schemeClr val="accent3"/>
                          </a:solidFill>
                        </a:rPr>
                        <a:t>mentor dropout </a:t>
                      </a:r>
                      <a:r>
                        <a:rPr lang="en" b="1">
                          <a:solidFill>
                            <a:schemeClr val="accent3"/>
                          </a:solidFill>
                        </a:rPr>
                        <a:t>&gt;</a:t>
                      </a:r>
                      <a:r>
                        <a:rPr lang="en">
                          <a:solidFill>
                            <a:schemeClr val="accent3"/>
                          </a:solidFill>
                        </a:rPr>
                        <a:t> formal closure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r h="396200">
                <a:tc>
                  <a:txBody>
                    <a:bodyPr/>
                    <a:lstStyle/>
                    <a:p>
                      <a:pPr lvl="0" rtl="0">
                        <a:spcBef>
                          <a:spcPts val="0"/>
                        </a:spcBef>
                        <a:buNone/>
                      </a:pPr>
                      <a:r>
                        <a:rPr lang="en" dirty="0">
                          <a:solidFill>
                            <a:schemeClr val="accent3"/>
                          </a:solidFill>
                        </a:rPr>
                        <a:t>3- yr program</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c>
                  <a:txBody>
                    <a:bodyPr/>
                    <a:lstStyle/>
                    <a:p>
                      <a:pPr lvl="0" rtl="0">
                        <a:spcBef>
                          <a:spcPts val="0"/>
                        </a:spcBef>
                        <a:buNone/>
                      </a:pPr>
                      <a:r>
                        <a:rPr lang="en" dirty="0">
                          <a:solidFill>
                            <a:schemeClr val="accent3"/>
                          </a:solidFill>
                        </a:rPr>
                        <a:t>mentor dropout &lt; formal closure</a:t>
                      </a:r>
                    </a:p>
                  </a:txBody>
                  <a:tcPr marL="91425" marR="91425" marT="91425" marB="91425">
                    <a:lnL w="9525" cap="flat" cmpd="sng">
                      <a:solidFill>
                        <a:srgbClr val="9E9E9E">
                          <a:alpha val="0"/>
                        </a:srgbClr>
                      </a:solidFill>
                      <a:prstDash val="solid"/>
                      <a:round/>
                      <a:headEnd type="none" w="med" len="med"/>
                      <a:tailEnd type="none" w="med" len="med"/>
                    </a:lnL>
                    <a:lnR w="9525" cap="flat" cmpd="sng">
                      <a:solidFill>
                        <a:srgbClr val="9E9E9E">
                          <a:alpha val="0"/>
                        </a:srgbClr>
                      </a:solidFill>
                      <a:prstDash val="solid"/>
                      <a:round/>
                      <a:headEnd type="none" w="med" len="med"/>
                      <a:tailEnd type="none" w="med" len="med"/>
                    </a:lnR>
                    <a:lnT w="9525" cap="flat" cmpd="sng">
                      <a:solidFill>
                        <a:srgbClr val="9E9E9E">
                          <a:alpha val="0"/>
                        </a:srgbClr>
                      </a:solidFill>
                      <a:prstDash val="solid"/>
                      <a:round/>
                      <a:headEnd type="none" w="med" len="med"/>
                      <a:tailEnd type="none" w="med" len="med"/>
                    </a:lnT>
                    <a:lnB w="9525" cap="flat" cmpd="sng">
                      <a:solidFill>
                        <a:srgbClr val="9E9E9E">
                          <a:alpha val="0"/>
                        </a:srgbClr>
                      </a:solidFill>
                      <a:prstDash val="solid"/>
                      <a:round/>
                      <a:headEnd type="none" w="med" len="med"/>
                      <a:tailEnd type="none" w="med" len="med"/>
                    </a:lnB>
                  </a:tcPr>
                </a:tc>
              </a:tr>
            </a:tbl>
          </a:graphicData>
        </a:graphic>
      </p:graphicFrame>
      <p:sp>
        <p:nvSpPr>
          <p:cNvPr id="215" name="Shape 215"/>
          <p:cNvSpPr txBox="1"/>
          <p:nvPr/>
        </p:nvSpPr>
        <p:spPr>
          <a:xfrm>
            <a:off x="291725" y="3618225"/>
            <a:ext cx="4285200" cy="1210500"/>
          </a:xfrm>
          <a:prstGeom prst="rect">
            <a:avLst/>
          </a:prstGeom>
          <a:noFill/>
          <a:ln>
            <a:noFill/>
          </a:ln>
        </p:spPr>
        <p:txBody>
          <a:bodyPr lIns="91425" tIns="91425" rIns="91425" bIns="91425" anchor="t" anchorCtr="0">
            <a:noAutofit/>
          </a:bodyPr>
          <a:lstStyle/>
          <a:p>
            <a:pPr lvl="0">
              <a:spcBef>
                <a:spcPts val="0"/>
              </a:spcBef>
              <a:buNone/>
            </a:pPr>
            <a:r>
              <a:rPr lang="en">
                <a:solidFill>
                  <a:schemeClr val="accent3"/>
                </a:solidFill>
              </a:rPr>
              <a:t>Observation: There are more mentor dropouts than formal closure for 4-yr program and the opposite case for 3-yr program. However in case of 4-yr program, such difference narrows for 2012 match start year cohort which covers a period of at least 4 years to 2016 data collection year.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490250" y="526350"/>
            <a:ext cx="6216600" cy="4090800"/>
          </a:xfrm>
          <a:prstGeom prst="rect">
            <a:avLst/>
          </a:prstGeom>
        </p:spPr>
        <p:txBody>
          <a:bodyPr lIns="91425" tIns="91425" rIns="91425" bIns="91425" anchor="ctr" anchorCtr="0">
            <a:noAutofit/>
          </a:bodyPr>
          <a:lstStyle/>
          <a:p>
            <a:pPr lvl="0" rtl="0">
              <a:spcBef>
                <a:spcPts val="0"/>
              </a:spcBef>
              <a:buNone/>
            </a:pPr>
            <a:r>
              <a:rPr lang="en" sz="4200" b="1">
                <a:solidFill>
                  <a:srgbClr val="FFFFFF"/>
                </a:solidFill>
              </a:rPr>
              <a:t>Question: </a:t>
            </a:r>
          </a:p>
          <a:p>
            <a:pPr lvl="0">
              <a:spcBef>
                <a:spcPts val="0"/>
              </a:spcBef>
              <a:buNone/>
            </a:pPr>
            <a:r>
              <a:rPr lang="en" sz="3000">
                <a:solidFill>
                  <a:srgbClr val="FFFFFF"/>
                </a:solidFill>
              </a:rPr>
              <a:t>Can mentors demographics attributes be indicators of mentor dropouts?</a:t>
            </a:r>
          </a:p>
          <a:p>
            <a:pPr lvl="0">
              <a:spcBef>
                <a:spcPts val="0"/>
              </a:spcBef>
              <a:buNone/>
            </a:pPr>
            <a:endParaRPr sz="3000">
              <a:solidFill>
                <a:srgbClr val="FFFFFF"/>
              </a:solidFill>
            </a:endParaRPr>
          </a:p>
          <a:p>
            <a:pPr lvl="0">
              <a:spcBef>
                <a:spcPts val="0"/>
              </a:spcBef>
              <a:buNone/>
            </a:pPr>
            <a:r>
              <a:rPr lang="en" sz="4200">
                <a:solidFill>
                  <a:srgbClr val="FFFFFF"/>
                </a:solidFill>
              </a:rPr>
              <a:t>Method:</a:t>
            </a:r>
          </a:p>
          <a:p>
            <a:pPr lvl="0" rtl="0">
              <a:spcBef>
                <a:spcPts val="0"/>
              </a:spcBef>
              <a:buNone/>
            </a:pPr>
            <a:r>
              <a:rPr lang="en" sz="3000">
                <a:solidFill>
                  <a:srgbClr val="FFFFFF"/>
                </a:solidFill>
              </a:rPr>
              <a:t>Predictive analysis by training mentors demographic attributes in a classification model</a:t>
            </a:r>
          </a:p>
        </p:txBody>
      </p:sp>
      <p:pic>
        <p:nvPicPr>
          <p:cNvPr id="221" name="Shape 221"/>
          <p:cNvPicPr preferRelativeResize="0"/>
          <p:nvPr/>
        </p:nvPicPr>
        <p:blipFill>
          <a:blip r:embed="rId3">
            <a:alphaModFix amt="93000"/>
          </a:blip>
          <a:stretch>
            <a:fillRect/>
          </a:stretch>
        </p:blipFill>
        <p:spPr>
          <a:xfrm>
            <a:off x="5777100" y="1682900"/>
            <a:ext cx="3519299" cy="35192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Mentors Demographic Attributes</a:t>
            </a:r>
          </a:p>
        </p:txBody>
      </p:sp>
      <p:sp>
        <p:nvSpPr>
          <p:cNvPr id="227" name="Shape 227"/>
          <p:cNvSpPr txBox="1">
            <a:spLocks noGrp="1"/>
          </p:cNvSpPr>
          <p:nvPr>
            <p:ph type="body" idx="1"/>
          </p:nvPr>
        </p:nvSpPr>
        <p:spPr>
          <a:xfrm>
            <a:off x="311700" y="923875"/>
            <a:ext cx="4386000" cy="3032400"/>
          </a:xfrm>
          <a:prstGeom prst="rect">
            <a:avLst/>
          </a:prstGeom>
        </p:spPr>
        <p:txBody>
          <a:bodyPr lIns="91425" tIns="91425" rIns="91425" bIns="91425" anchor="t" anchorCtr="0">
            <a:noAutofit/>
          </a:bodyPr>
          <a:lstStyle/>
          <a:p>
            <a:pPr lvl="0" rtl="0">
              <a:spcBef>
                <a:spcPts val="0"/>
              </a:spcBef>
              <a:spcAft>
                <a:spcPts val="0"/>
              </a:spcAft>
              <a:buNone/>
            </a:pPr>
            <a:r>
              <a:rPr lang="en" sz="1800" dirty="0">
                <a:solidFill>
                  <a:schemeClr val="dk1"/>
                </a:solidFill>
              </a:rPr>
              <a:t>List of attributes in the predictive analysis of dropouts:</a:t>
            </a:r>
          </a:p>
          <a:p>
            <a:pPr marL="457200" lvl="0" indent="-330200" rtl="0">
              <a:spcBef>
                <a:spcPts val="0"/>
              </a:spcBef>
              <a:spcAft>
                <a:spcPts val="0"/>
              </a:spcAft>
              <a:buSzPct val="100000"/>
              <a:buFont typeface="Arial"/>
              <a:buChar char="•"/>
            </a:pPr>
            <a:r>
              <a:rPr lang="en" sz="1600" dirty="0"/>
              <a:t>Age at match</a:t>
            </a:r>
          </a:p>
          <a:p>
            <a:pPr marL="457200" lvl="0" indent="-330200">
              <a:spcBef>
                <a:spcPts val="0"/>
              </a:spcBef>
              <a:spcAft>
                <a:spcPts val="0"/>
              </a:spcAft>
              <a:buSzPct val="100000"/>
              <a:buFont typeface="Arial"/>
              <a:buChar char="•"/>
            </a:pPr>
            <a:r>
              <a:rPr lang="en" sz="1600" dirty="0"/>
              <a:t>Gender</a:t>
            </a:r>
          </a:p>
          <a:p>
            <a:pPr marL="457200" lvl="0" indent="-330200" rtl="0">
              <a:spcBef>
                <a:spcPts val="0"/>
              </a:spcBef>
              <a:spcAft>
                <a:spcPts val="0"/>
              </a:spcAft>
              <a:buSzPct val="100000"/>
              <a:buFont typeface="Arial"/>
              <a:buChar char="•"/>
            </a:pPr>
            <a:r>
              <a:rPr lang="en" sz="1600" dirty="0"/>
              <a:t>Marital status</a:t>
            </a:r>
          </a:p>
          <a:p>
            <a:pPr marL="457200" lvl="0" indent="-330200" rtl="0">
              <a:spcBef>
                <a:spcPts val="0"/>
              </a:spcBef>
              <a:spcAft>
                <a:spcPts val="0"/>
              </a:spcAft>
              <a:buSzPct val="100000"/>
              <a:buFont typeface="Arial"/>
              <a:buChar char="•"/>
            </a:pPr>
            <a:r>
              <a:rPr lang="en" sz="1600" dirty="0"/>
              <a:t>Racial group</a:t>
            </a:r>
          </a:p>
          <a:p>
            <a:pPr marL="457200" lvl="0" indent="-330200" rtl="0">
              <a:spcBef>
                <a:spcPts val="0"/>
              </a:spcBef>
              <a:spcAft>
                <a:spcPts val="0"/>
              </a:spcAft>
              <a:buSzPct val="100000"/>
              <a:buFont typeface="Arial"/>
              <a:buChar char="•"/>
            </a:pPr>
            <a:r>
              <a:rPr lang="en" sz="1600" dirty="0"/>
              <a:t>Career</a:t>
            </a:r>
          </a:p>
          <a:p>
            <a:pPr marL="457200" lvl="0" indent="-330200" rtl="0">
              <a:spcBef>
                <a:spcPts val="0"/>
              </a:spcBef>
              <a:spcAft>
                <a:spcPts val="0"/>
              </a:spcAft>
              <a:buSzPct val="100000"/>
              <a:buFont typeface="Arial"/>
              <a:buChar char="•"/>
            </a:pPr>
            <a:r>
              <a:rPr lang="en" sz="1600" dirty="0"/>
              <a:t>Level of education</a:t>
            </a:r>
          </a:p>
          <a:p>
            <a:pPr marL="457200" lvl="0" indent="-330200" rtl="0">
              <a:spcBef>
                <a:spcPts val="0"/>
              </a:spcBef>
              <a:spcAft>
                <a:spcPts val="0"/>
              </a:spcAft>
              <a:buSzPct val="100000"/>
              <a:buFont typeface="Arial"/>
              <a:buChar char="•"/>
            </a:pPr>
            <a:r>
              <a:rPr lang="en" sz="1600" dirty="0"/>
              <a:t>Parent college degree</a:t>
            </a:r>
          </a:p>
          <a:p>
            <a:pPr marL="457200" lvl="0" indent="-330200" rtl="0">
              <a:spcBef>
                <a:spcPts val="0"/>
              </a:spcBef>
              <a:spcAft>
                <a:spcPts val="0"/>
              </a:spcAft>
              <a:buSzPct val="100000"/>
              <a:buFont typeface="Arial"/>
              <a:buChar char="•"/>
            </a:pPr>
            <a:r>
              <a:rPr lang="en" sz="1600" dirty="0"/>
              <a:t>Have children</a:t>
            </a:r>
          </a:p>
          <a:p>
            <a:pPr marL="457200" lvl="0" indent="-330200" rtl="0">
              <a:spcBef>
                <a:spcPts val="0"/>
              </a:spcBef>
              <a:spcAft>
                <a:spcPts val="0"/>
              </a:spcAft>
              <a:buSzPct val="100000"/>
              <a:buFont typeface="Arial"/>
              <a:buChar char="•"/>
            </a:pPr>
            <a:r>
              <a:rPr lang="en" sz="1600" dirty="0"/>
              <a:t>How heard about iMentor</a:t>
            </a:r>
          </a:p>
          <a:p>
            <a:pPr lvl="0" rtl="0">
              <a:spcBef>
                <a:spcPts val="0"/>
              </a:spcBef>
              <a:buNone/>
            </a:pPr>
            <a:endParaRPr sz="1600" dirty="0"/>
          </a:p>
        </p:txBody>
      </p:sp>
      <p:sp>
        <p:nvSpPr>
          <p:cNvPr id="228" name="Shape 228"/>
          <p:cNvSpPr txBox="1"/>
          <p:nvPr/>
        </p:nvSpPr>
        <p:spPr>
          <a:xfrm>
            <a:off x="4969800" y="1100775"/>
            <a:ext cx="3522300" cy="498600"/>
          </a:xfrm>
          <a:prstGeom prst="rect">
            <a:avLst/>
          </a:prstGeom>
          <a:noFill/>
          <a:ln>
            <a:noFill/>
          </a:ln>
        </p:spPr>
        <p:txBody>
          <a:bodyPr lIns="91425" tIns="91425" rIns="91425" bIns="91425" anchor="t" anchorCtr="0">
            <a:noAutofit/>
          </a:bodyPr>
          <a:lstStyle/>
          <a:p>
            <a:pPr lvl="0">
              <a:spcBef>
                <a:spcPts val="0"/>
              </a:spcBef>
              <a:buNone/>
            </a:pPr>
            <a:endParaRPr>
              <a:solidFill>
                <a:schemeClr val="accent3"/>
              </a:solidFill>
            </a:endParaRPr>
          </a:p>
        </p:txBody>
      </p:sp>
      <p:sp>
        <p:nvSpPr>
          <p:cNvPr id="229" name="Shape 229"/>
          <p:cNvSpPr txBox="1"/>
          <p:nvPr/>
        </p:nvSpPr>
        <p:spPr>
          <a:xfrm>
            <a:off x="231375" y="4108675"/>
            <a:ext cx="4607200" cy="10362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600" dirty="0">
                <a:solidFill>
                  <a:schemeClr val="accent3"/>
                </a:solidFill>
                <a:latin typeface="Average"/>
                <a:ea typeface="Average"/>
                <a:cs typeface="Average"/>
                <a:sym typeface="Average"/>
              </a:rPr>
              <a:t>Note: some variables which contain overlapping characteristics (e.g. occupation vs. career) have been removed.</a:t>
            </a:r>
          </a:p>
          <a:p>
            <a:pPr lvl="0">
              <a:spcBef>
                <a:spcPts val="0"/>
              </a:spcBef>
              <a:buNone/>
            </a:pPr>
            <a:endParaRPr dirty="0"/>
          </a:p>
        </p:txBody>
      </p:sp>
      <p:pic>
        <p:nvPicPr>
          <p:cNvPr id="230" name="Shape 230"/>
          <p:cNvPicPr preferRelativeResize="0"/>
          <p:nvPr/>
        </p:nvPicPr>
        <p:blipFill>
          <a:blip r:embed="rId3">
            <a:alphaModFix/>
          </a:blip>
          <a:stretch>
            <a:fillRect/>
          </a:stretch>
        </p:blipFill>
        <p:spPr>
          <a:xfrm>
            <a:off x="5231350" y="1235573"/>
            <a:ext cx="3335849" cy="2923550"/>
          </a:xfrm>
          <a:prstGeom prst="rect">
            <a:avLst/>
          </a:prstGeom>
          <a:noFill/>
          <a:ln>
            <a:noFill/>
          </a:ln>
        </p:spPr>
      </p:pic>
      <p:sp>
        <p:nvSpPr>
          <p:cNvPr id="231" name="Shape 231"/>
          <p:cNvSpPr txBox="1"/>
          <p:nvPr/>
        </p:nvSpPr>
        <p:spPr>
          <a:xfrm>
            <a:off x="5786288" y="788875"/>
            <a:ext cx="2514900" cy="211200"/>
          </a:xfrm>
          <a:prstGeom prst="rect">
            <a:avLst/>
          </a:prstGeom>
          <a:noFill/>
          <a:ln>
            <a:noFill/>
          </a:ln>
        </p:spPr>
        <p:txBody>
          <a:bodyPr lIns="91425" tIns="91425" rIns="91425" bIns="91425" anchor="t" anchorCtr="0">
            <a:noAutofit/>
          </a:bodyPr>
          <a:lstStyle/>
          <a:p>
            <a:pPr lvl="0" algn="ctr">
              <a:spcBef>
                <a:spcPts val="0"/>
              </a:spcBef>
              <a:buNone/>
            </a:pPr>
            <a:r>
              <a:rPr lang="en" sz="1100" dirty="0">
                <a:solidFill>
                  <a:schemeClr val="accent3"/>
                </a:solidFill>
              </a:rPr>
              <a:t>Figure A. Dropout and Demographic features correlation matrix</a:t>
            </a:r>
          </a:p>
        </p:txBody>
      </p:sp>
      <p:sp>
        <p:nvSpPr>
          <p:cNvPr id="232" name="Shape 232"/>
          <p:cNvSpPr txBox="1"/>
          <p:nvPr/>
        </p:nvSpPr>
        <p:spPr>
          <a:xfrm>
            <a:off x="4838575" y="4340425"/>
            <a:ext cx="4154400" cy="572700"/>
          </a:xfrm>
          <a:prstGeom prst="rect">
            <a:avLst/>
          </a:prstGeom>
          <a:noFill/>
          <a:ln>
            <a:noFill/>
          </a:ln>
        </p:spPr>
        <p:txBody>
          <a:bodyPr lIns="91425" tIns="91425" rIns="91425" bIns="91425" anchor="t" anchorCtr="0">
            <a:noAutofit/>
          </a:bodyPr>
          <a:lstStyle/>
          <a:p>
            <a:pPr lvl="0">
              <a:spcBef>
                <a:spcPts val="0"/>
              </a:spcBef>
              <a:buNone/>
            </a:pPr>
            <a:r>
              <a:rPr lang="en" sz="1200">
                <a:solidFill>
                  <a:schemeClr val="accent3"/>
                </a:solidFill>
              </a:rPr>
              <a:t>Figure A shows that not a lot of demographic attributes of mentors have a strong relationship with mentors dropouts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Shape 237"/>
          <p:cNvSpPr txBox="1">
            <a:spLocks noGrp="1"/>
          </p:cNvSpPr>
          <p:nvPr>
            <p:ph type="title" idx="4294967295"/>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Predictive Analysis - Model</a:t>
            </a:r>
          </a:p>
        </p:txBody>
      </p:sp>
      <p:sp>
        <p:nvSpPr>
          <p:cNvPr id="238" name="Shape 238"/>
          <p:cNvSpPr txBox="1">
            <a:spLocks noGrp="1"/>
          </p:cNvSpPr>
          <p:nvPr>
            <p:ph type="body" idx="4294967295"/>
          </p:nvPr>
        </p:nvSpPr>
        <p:spPr>
          <a:xfrm>
            <a:off x="311700" y="1152475"/>
            <a:ext cx="4105674" cy="3585600"/>
          </a:xfrm>
          <a:prstGeom prst="rect">
            <a:avLst/>
          </a:prstGeom>
        </p:spPr>
        <p:txBody>
          <a:bodyPr lIns="91425" tIns="91425" rIns="91425" bIns="91425" anchor="t" anchorCtr="0">
            <a:noAutofit/>
          </a:bodyPr>
          <a:lstStyle/>
          <a:p>
            <a:pPr lvl="0" rtl="0">
              <a:spcBef>
                <a:spcPts val="0"/>
              </a:spcBef>
              <a:buNone/>
            </a:pPr>
            <a:r>
              <a:rPr lang="en" dirty="0">
                <a:solidFill>
                  <a:schemeClr val="dk1"/>
                </a:solidFill>
              </a:rPr>
              <a:t>Algorithms used:</a:t>
            </a:r>
          </a:p>
          <a:p>
            <a:pPr marL="514350" lvl="0" indent="-285750" rtl="0">
              <a:spcBef>
                <a:spcPts val="0"/>
              </a:spcBef>
              <a:spcAft>
                <a:spcPts val="400"/>
              </a:spcAft>
              <a:buClr>
                <a:schemeClr val="dk1"/>
              </a:buClr>
              <a:buFont typeface="Arial"/>
              <a:buChar char="•"/>
            </a:pPr>
            <a:r>
              <a:rPr lang="en" dirty="0">
                <a:solidFill>
                  <a:schemeClr val="dk1"/>
                </a:solidFill>
              </a:rPr>
              <a:t>Unsupervised learning (PCA and clustering): not intuitive and lower accuracy</a:t>
            </a:r>
          </a:p>
          <a:p>
            <a:pPr marL="514350" lvl="0" indent="-285750" rtl="0">
              <a:spcBef>
                <a:spcPts val="0"/>
              </a:spcBef>
              <a:buClr>
                <a:schemeClr val="dk1"/>
              </a:buClr>
              <a:buFont typeface="Arial"/>
              <a:buChar char="•"/>
            </a:pPr>
            <a:r>
              <a:rPr lang="en" dirty="0">
                <a:solidFill>
                  <a:schemeClr val="dk1"/>
                </a:solidFill>
              </a:rPr>
              <a:t>Decision Tree: easier to understand and better accuracy</a:t>
            </a:r>
          </a:p>
          <a:p>
            <a:pPr lvl="0" rtl="0">
              <a:spcBef>
                <a:spcPts val="0"/>
              </a:spcBef>
              <a:buNone/>
            </a:pPr>
            <a:r>
              <a:rPr lang="en" dirty="0">
                <a:solidFill>
                  <a:schemeClr val="dk1"/>
                </a:solidFill>
              </a:rPr>
              <a:t>Note: some bootstrapping techniques were used to balance out the number of dropouts and formal closure in the dataset</a:t>
            </a:r>
          </a:p>
          <a:p>
            <a:pPr lvl="0" rtl="0">
              <a:spcBef>
                <a:spcPts val="0"/>
              </a:spcBef>
              <a:buNone/>
            </a:pPr>
            <a:endParaRPr sz="1600" dirty="0"/>
          </a:p>
        </p:txBody>
      </p:sp>
      <p:pic>
        <p:nvPicPr>
          <p:cNvPr id="239" name="Shape 239"/>
          <p:cNvPicPr preferRelativeResize="0"/>
          <p:nvPr/>
        </p:nvPicPr>
        <p:blipFill>
          <a:blip r:embed="rId3">
            <a:alphaModFix/>
          </a:blip>
          <a:stretch>
            <a:fillRect/>
          </a:stretch>
        </p:blipFill>
        <p:spPr>
          <a:xfrm>
            <a:off x="91950" y="2642068"/>
            <a:ext cx="511600" cy="511600"/>
          </a:xfrm>
          <a:prstGeom prst="rect">
            <a:avLst/>
          </a:prstGeom>
          <a:noFill/>
          <a:ln>
            <a:noFill/>
          </a:ln>
        </p:spPr>
      </p:pic>
      <p:pic>
        <p:nvPicPr>
          <p:cNvPr id="240" name="Shape 240"/>
          <p:cNvPicPr preferRelativeResize="0"/>
          <p:nvPr/>
        </p:nvPicPr>
        <p:blipFill>
          <a:blip r:embed="rId4">
            <a:alphaModFix/>
          </a:blip>
          <a:stretch>
            <a:fillRect/>
          </a:stretch>
        </p:blipFill>
        <p:spPr>
          <a:xfrm>
            <a:off x="4417374" y="1841424"/>
            <a:ext cx="4606022" cy="2002450"/>
          </a:xfrm>
          <a:prstGeom prst="rect">
            <a:avLst/>
          </a:prstGeom>
          <a:noFill/>
          <a:ln>
            <a:noFill/>
          </a:ln>
        </p:spPr>
      </p:pic>
      <p:sp>
        <p:nvSpPr>
          <p:cNvPr id="241" name="Shape 241"/>
          <p:cNvSpPr txBox="1"/>
          <p:nvPr/>
        </p:nvSpPr>
        <p:spPr>
          <a:xfrm>
            <a:off x="4417375" y="3969125"/>
            <a:ext cx="3114900" cy="311400"/>
          </a:xfrm>
          <a:prstGeom prst="rect">
            <a:avLst/>
          </a:prstGeom>
          <a:noFill/>
          <a:ln>
            <a:noFill/>
          </a:ln>
        </p:spPr>
        <p:txBody>
          <a:bodyPr lIns="91425" tIns="91425" rIns="91425" bIns="91425" anchor="t" anchorCtr="0">
            <a:noAutofit/>
          </a:bodyPr>
          <a:lstStyle/>
          <a:p>
            <a:pPr lvl="0">
              <a:spcBef>
                <a:spcPts val="0"/>
              </a:spcBef>
              <a:buNone/>
            </a:pPr>
            <a:r>
              <a:rPr lang="en" sz="1100">
                <a:solidFill>
                  <a:schemeClr val="accent3"/>
                </a:solidFill>
              </a:rPr>
              <a:t>Figure 3 Extract of Decision Tree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iMentor Background</a:t>
            </a:r>
          </a:p>
        </p:txBody>
      </p:sp>
      <p:sp>
        <p:nvSpPr>
          <p:cNvPr id="68" name="Shape 68"/>
          <p:cNvSpPr txBox="1"/>
          <p:nvPr/>
        </p:nvSpPr>
        <p:spPr>
          <a:xfrm>
            <a:off x="2096700" y="3144925"/>
            <a:ext cx="6735600" cy="926400"/>
          </a:xfrm>
          <a:prstGeom prst="rect">
            <a:avLst/>
          </a:prstGeom>
          <a:noFill/>
          <a:ln>
            <a:noFill/>
          </a:ln>
        </p:spPr>
        <p:txBody>
          <a:bodyPr lIns="91425" tIns="91425" rIns="91425" bIns="91425" anchor="t" anchorCtr="0">
            <a:noAutofit/>
          </a:bodyPr>
          <a:lstStyle/>
          <a:p>
            <a:pPr lvl="0" algn="ctr" rtl="0">
              <a:lnSpc>
                <a:spcPct val="120000"/>
              </a:lnSpc>
              <a:spcBef>
                <a:spcPts val="600"/>
              </a:spcBef>
              <a:buNone/>
            </a:pPr>
            <a:r>
              <a:rPr lang="en" sz="2200" b="1" dirty="0">
                <a:solidFill>
                  <a:schemeClr val="accent3"/>
                </a:solidFill>
                <a:latin typeface="Average"/>
                <a:ea typeface="Average"/>
                <a:cs typeface="Average"/>
                <a:sym typeface="Average"/>
              </a:rPr>
              <a:t>How?</a:t>
            </a:r>
          </a:p>
          <a:p>
            <a:pPr lvl="0" algn="ctr" rtl="0">
              <a:lnSpc>
                <a:spcPct val="100000"/>
              </a:lnSpc>
              <a:spcBef>
                <a:spcPts val="600"/>
              </a:spcBef>
              <a:buNone/>
            </a:pPr>
            <a:r>
              <a:rPr lang="en" sz="1800" dirty="0">
                <a:solidFill>
                  <a:srgbClr val="F6B26B"/>
                </a:solidFill>
                <a:latin typeface="Average"/>
                <a:ea typeface="Average"/>
                <a:cs typeface="Average"/>
                <a:sym typeface="Average"/>
              </a:rPr>
              <a:t>By partnering with public high schools, the program matches students with mentors for the majority of their high school career. </a:t>
            </a:r>
          </a:p>
          <a:p>
            <a:pPr marL="457200" lvl="0" indent="-342900" algn="ctr" rtl="0">
              <a:lnSpc>
                <a:spcPct val="100000"/>
              </a:lnSpc>
              <a:spcBef>
                <a:spcPts val="600"/>
              </a:spcBef>
              <a:buClr>
                <a:srgbClr val="F6B26B"/>
              </a:buClr>
              <a:buSzPct val="100000"/>
              <a:buFont typeface="Average"/>
              <a:buChar char="-"/>
            </a:pPr>
            <a:r>
              <a:rPr lang="en" sz="1800" dirty="0">
                <a:solidFill>
                  <a:srgbClr val="F6B26B"/>
                </a:solidFill>
                <a:latin typeface="Average"/>
                <a:ea typeface="Average"/>
                <a:cs typeface="Average"/>
                <a:sym typeface="Average"/>
              </a:rPr>
              <a:t>Weekly messages and chat conversation</a:t>
            </a:r>
          </a:p>
          <a:p>
            <a:pPr marL="457200" lvl="0" indent="-342900" algn="ctr" rtl="0">
              <a:lnSpc>
                <a:spcPct val="100000"/>
              </a:lnSpc>
              <a:spcBef>
                <a:spcPts val="600"/>
              </a:spcBef>
              <a:buClr>
                <a:srgbClr val="F6B26B"/>
              </a:buClr>
              <a:buSzPct val="100000"/>
              <a:buFont typeface="Average"/>
              <a:buChar char="-"/>
            </a:pPr>
            <a:r>
              <a:rPr lang="en" sz="1800" dirty="0">
                <a:solidFill>
                  <a:srgbClr val="F6B26B"/>
                </a:solidFill>
                <a:latin typeface="Average"/>
                <a:ea typeface="Average"/>
                <a:cs typeface="Average"/>
                <a:sym typeface="Average"/>
              </a:rPr>
              <a:t>Monthly in-school meetings and many more!</a:t>
            </a:r>
          </a:p>
          <a:p>
            <a:pPr lvl="0">
              <a:spcBef>
                <a:spcPts val="0"/>
              </a:spcBef>
              <a:buNone/>
            </a:pPr>
            <a:endParaRPr dirty="0"/>
          </a:p>
        </p:txBody>
      </p:sp>
      <p:sp>
        <p:nvSpPr>
          <p:cNvPr id="69" name="Shape 69"/>
          <p:cNvSpPr/>
          <p:nvPr/>
        </p:nvSpPr>
        <p:spPr>
          <a:xfrm rot="789479" flipH="1">
            <a:off x="4894993" y="422598"/>
            <a:ext cx="4400428" cy="2557180"/>
          </a:xfrm>
          <a:prstGeom prst="flowChartMagneticTape">
            <a:avLst/>
          </a:prstGeom>
          <a:noFill/>
          <a:ln w="28575" cap="flat" cmpd="sng">
            <a:solidFill>
              <a:srgbClr val="9FC5E8"/>
            </a:solidFill>
            <a:prstDash val="solid"/>
            <a:round/>
            <a:headEnd type="none" w="med" len="med"/>
            <a:tailEnd type="none" w="med" len="med"/>
          </a:ln>
        </p:spPr>
        <p:txBody>
          <a:bodyPr lIns="91425" tIns="91425" rIns="91425" bIns="91425" anchor="ctr" anchorCtr="0">
            <a:noAutofit/>
          </a:bodyPr>
          <a:lstStyle/>
          <a:p>
            <a:pPr lvl="0" algn="ctr" rtl="0">
              <a:lnSpc>
                <a:spcPct val="120000"/>
              </a:lnSpc>
              <a:spcBef>
                <a:spcPts val="600"/>
              </a:spcBef>
              <a:buNone/>
            </a:pPr>
            <a:r>
              <a:rPr lang="en" sz="2200" b="1">
                <a:solidFill>
                  <a:schemeClr val="accent3"/>
                </a:solidFill>
                <a:latin typeface="Average"/>
                <a:ea typeface="Average"/>
                <a:cs typeface="Average"/>
                <a:sym typeface="Average"/>
              </a:rPr>
              <a:t>Where?</a:t>
            </a:r>
          </a:p>
          <a:p>
            <a:pPr lvl="0" algn="ctr" rtl="0">
              <a:lnSpc>
                <a:spcPct val="120000"/>
              </a:lnSpc>
              <a:spcBef>
                <a:spcPts val="600"/>
              </a:spcBef>
              <a:buNone/>
            </a:pPr>
            <a:r>
              <a:rPr lang="en" sz="1800">
                <a:solidFill>
                  <a:srgbClr val="F6B26B"/>
                </a:solidFill>
                <a:latin typeface="Average"/>
                <a:ea typeface="Average"/>
                <a:cs typeface="Average"/>
                <a:sym typeface="Average"/>
              </a:rPr>
              <a:t>Serves more than 6,000 students through its direct-service programs in New York City, Chicago, and the Bay Area</a:t>
            </a:r>
          </a:p>
          <a:p>
            <a:pPr lvl="0">
              <a:spcBef>
                <a:spcPts val="0"/>
              </a:spcBef>
              <a:buNone/>
            </a:pPr>
            <a:endParaRPr/>
          </a:p>
        </p:txBody>
      </p:sp>
      <p:sp>
        <p:nvSpPr>
          <p:cNvPr id="70" name="Shape 70"/>
          <p:cNvSpPr/>
          <p:nvPr/>
        </p:nvSpPr>
        <p:spPr>
          <a:xfrm rot="-713669">
            <a:off x="-196627" y="1175164"/>
            <a:ext cx="4867306" cy="2586337"/>
          </a:xfrm>
          <a:prstGeom prst="flowChartMagneticTape">
            <a:avLst/>
          </a:prstGeom>
          <a:noFill/>
          <a:ln w="19050" cap="flat" cmpd="sng">
            <a:solidFill>
              <a:srgbClr val="D9D2E9"/>
            </a:solidFill>
            <a:prstDash val="solid"/>
            <a:round/>
            <a:headEnd type="none" w="med" len="med"/>
            <a:tailEnd type="none" w="med" len="med"/>
          </a:ln>
        </p:spPr>
        <p:txBody>
          <a:bodyPr lIns="91425" tIns="91425" rIns="91425" bIns="91425" anchor="ctr" anchorCtr="0">
            <a:noAutofit/>
          </a:bodyPr>
          <a:lstStyle/>
          <a:p>
            <a:pPr lvl="0" algn="ctr" rtl="0">
              <a:lnSpc>
                <a:spcPct val="120000"/>
              </a:lnSpc>
              <a:spcBef>
                <a:spcPts val="600"/>
              </a:spcBef>
              <a:buNone/>
            </a:pPr>
            <a:r>
              <a:rPr lang="en" sz="2200" b="1" dirty="0">
                <a:solidFill>
                  <a:schemeClr val="accent3"/>
                </a:solidFill>
                <a:latin typeface="Average"/>
                <a:ea typeface="Average"/>
                <a:cs typeface="Average"/>
                <a:sym typeface="Average"/>
              </a:rPr>
              <a:t>Who?</a:t>
            </a:r>
          </a:p>
          <a:p>
            <a:pPr lvl="0" algn="ctr" rtl="0">
              <a:lnSpc>
                <a:spcPct val="120000"/>
              </a:lnSpc>
              <a:spcBef>
                <a:spcPts val="600"/>
              </a:spcBef>
              <a:buNone/>
            </a:pPr>
            <a:r>
              <a:rPr lang="en" sz="1800" dirty="0">
                <a:solidFill>
                  <a:srgbClr val="F6B26B"/>
                </a:solidFill>
                <a:latin typeface="Average"/>
                <a:ea typeface="Average"/>
                <a:cs typeface="Average"/>
                <a:sym typeface="Average"/>
              </a:rPr>
              <a:t>iMentor is a non-profit organization that facilitates mentoring relationships to ensure more students from low-income communities enroll and graduate from college. </a:t>
            </a:r>
          </a:p>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Shape 246"/>
          <p:cNvSpPr txBox="1">
            <a:spLocks noGrp="1"/>
          </p:cNvSpPr>
          <p:nvPr>
            <p:ph type="title" idx="4294967295"/>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Predictive analysis - Findings</a:t>
            </a:r>
          </a:p>
        </p:txBody>
      </p:sp>
      <p:sp>
        <p:nvSpPr>
          <p:cNvPr id="247" name="Shape 247"/>
          <p:cNvSpPr txBox="1"/>
          <p:nvPr/>
        </p:nvSpPr>
        <p:spPr>
          <a:xfrm>
            <a:off x="372175" y="1102175"/>
            <a:ext cx="4265100" cy="3746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b="1" dirty="0">
                <a:solidFill>
                  <a:schemeClr val="accent3"/>
                </a:solidFill>
                <a:latin typeface="Average"/>
                <a:ea typeface="Average"/>
                <a:cs typeface="Average"/>
                <a:sym typeface="Average"/>
              </a:rPr>
              <a:t>Top 10 most important predictive indicators:</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Career - not specified</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Parent college degree - not specified</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Heard iMentor from employer </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Level of education - 2-yr college</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Career in Government</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Racial group - African American</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Racial group - Asian</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Career in Tech</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Level of education - not specified</a:t>
            </a:r>
          </a:p>
          <a:p>
            <a:pPr marL="469900" lvl="0" indent="-342900" rtl="0">
              <a:lnSpc>
                <a:spcPct val="115000"/>
              </a:lnSpc>
              <a:spcBef>
                <a:spcPts val="0"/>
              </a:spcBef>
              <a:buClr>
                <a:schemeClr val="accent3"/>
              </a:buClr>
              <a:buSzPct val="100000"/>
              <a:buFont typeface="+mj-lt"/>
              <a:buAutoNum type="arabicPeriod"/>
            </a:pPr>
            <a:r>
              <a:rPr lang="en" sz="1600" dirty="0">
                <a:solidFill>
                  <a:schemeClr val="accent3"/>
                </a:solidFill>
                <a:latin typeface="Average"/>
                <a:ea typeface="Average"/>
                <a:cs typeface="Average"/>
                <a:sym typeface="Average"/>
              </a:rPr>
              <a:t>Age at match - 30’s</a:t>
            </a:r>
          </a:p>
        </p:txBody>
      </p:sp>
      <p:sp>
        <p:nvSpPr>
          <p:cNvPr id="248" name="Shape 248"/>
          <p:cNvSpPr txBox="1"/>
          <p:nvPr/>
        </p:nvSpPr>
        <p:spPr>
          <a:xfrm>
            <a:off x="4427124" y="1102175"/>
            <a:ext cx="4563881" cy="3746400"/>
          </a:xfrm>
          <a:prstGeom prst="rect">
            <a:avLst/>
          </a:prstGeom>
          <a:noFill/>
          <a:ln>
            <a:noFill/>
          </a:ln>
        </p:spPr>
        <p:txBody>
          <a:bodyPr lIns="91425" tIns="91425" rIns="91425" bIns="91425" anchor="t" anchorCtr="0">
            <a:noAutofit/>
          </a:bodyPr>
          <a:lstStyle/>
          <a:p>
            <a:pPr lvl="0" rtl="0">
              <a:lnSpc>
                <a:spcPct val="115000"/>
              </a:lnSpc>
              <a:spcBef>
                <a:spcPts val="0"/>
              </a:spcBef>
              <a:spcAft>
                <a:spcPts val="1600"/>
              </a:spcAft>
              <a:buNone/>
            </a:pPr>
            <a:r>
              <a:rPr lang="en" sz="1800" b="1" dirty="0">
                <a:solidFill>
                  <a:schemeClr val="accent3"/>
                </a:solidFill>
                <a:latin typeface="Average"/>
                <a:ea typeface="Average"/>
                <a:cs typeface="Average"/>
                <a:sym typeface="Average"/>
              </a:rPr>
              <a:t>Model accuracy: 65%</a:t>
            </a:r>
          </a:p>
          <a:p>
            <a:pPr lvl="0" rtl="0">
              <a:lnSpc>
                <a:spcPct val="115000"/>
              </a:lnSpc>
              <a:spcBef>
                <a:spcPts val="0"/>
              </a:spcBef>
              <a:spcAft>
                <a:spcPts val="1600"/>
              </a:spcAft>
              <a:buNone/>
            </a:pPr>
            <a:r>
              <a:rPr lang="en" sz="1600" dirty="0">
                <a:solidFill>
                  <a:schemeClr val="accent3"/>
                </a:solidFill>
                <a:latin typeface="Average"/>
                <a:ea typeface="Average"/>
                <a:cs typeface="Average"/>
                <a:sym typeface="Average"/>
              </a:rPr>
              <a:t>The low accuracy possible explanation:</a:t>
            </a:r>
          </a:p>
          <a:p>
            <a:pPr marL="457200" lvl="0" indent="-330200" rtl="0">
              <a:lnSpc>
                <a:spcPct val="115000"/>
              </a:lnSpc>
              <a:spcBef>
                <a:spcPts val="0"/>
              </a:spcBef>
              <a:spcAft>
                <a:spcPts val="1600"/>
              </a:spcAft>
              <a:buClr>
                <a:schemeClr val="accent3"/>
              </a:buClr>
              <a:buSzPct val="100000"/>
              <a:buFont typeface="Average"/>
              <a:buChar char="●"/>
            </a:pPr>
            <a:r>
              <a:rPr lang="en" sz="1600" dirty="0">
                <a:solidFill>
                  <a:schemeClr val="accent3"/>
                </a:solidFill>
                <a:latin typeface="Average"/>
                <a:ea typeface="Average"/>
                <a:cs typeface="Average"/>
                <a:sym typeface="Average"/>
              </a:rPr>
              <a:t>Demographic attributes of mentors alone can only partially explain mentors likelihood of dropping out. As next step, features other than demographics will need to be explored and added to the current model</a:t>
            </a:r>
          </a:p>
          <a:p>
            <a:pPr marL="457200" lvl="0" indent="-330200" rtl="0">
              <a:lnSpc>
                <a:spcPct val="115000"/>
              </a:lnSpc>
              <a:spcBef>
                <a:spcPts val="0"/>
              </a:spcBef>
              <a:spcAft>
                <a:spcPts val="1600"/>
              </a:spcAft>
              <a:buClr>
                <a:schemeClr val="accent3"/>
              </a:buClr>
              <a:buSzPct val="100000"/>
              <a:buFont typeface="Average"/>
              <a:buChar char="●"/>
            </a:pPr>
            <a:r>
              <a:rPr lang="en" sz="1600" dirty="0">
                <a:solidFill>
                  <a:schemeClr val="accent3"/>
                </a:solidFill>
                <a:latin typeface="Average"/>
                <a:ea typeface="Average"/>
                <a:cs typeface="Average"/>
                <a:sym typeface="Average"/>
              </a:rPr>
              <a:t>Small number of formal closure (i.e. the opposite label of mentor dropout) in the dataset in the 4 yr-program can weaken the predictive power of the model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idx="4294967295"/>
          </p:nvPr>
        </p:nvSpPr>
        <p:spPr>
          <a:xfrm>
            <a:off x="311700" y="445025"/>
            <a:ext cx="7684500" cy="572700"/>
          </a:xfrm>
          <a:prstGeom prst="rect">
            <a:avLst/>
          </a:prstGeom>
        </p:spPr>
        <p:txBody>
          <a:bodyPr lIns="91425" tIns="91425" rIns="91425" bIns="91425" anchor="t" anchorCtr="0">
            <a:noAutofit/>
          </a:bodyPr>
          <a:lstStyle/>
          <a:p>
            <a:pPr lvl="0" rtl="0">
              <a:spcBef>
                <a:spcPts val="0"/>
              </a:spcBef>
              <a:buNone/>
            </a:pPr>
            <a:r>
              <a:rPr lang="en"/>
              <a:t>Predictive analysis - Possible Uses</a:t>
            </a:r>
          </a:p>
        </p:txBody>
      </p:sp>
      <p:sp>
        <p:nvSpPr>
          <p:cNvPr id="254" name="Shape 254"/>
          <p:cNvSpPr txBox="1">
            <a:spLocks noGrp="1"/>
          </p:cNvSpPr>
          <p:nvPr>
            <p:ph type="body" idx="4294967295"/>
          </p:nvPr>
        </p:nvSpPr>
        <p:spPr>
          <a:xfrm>
            <a:off x="-18401" y="905469"/>
            <a:ext cx="5030868" cy="3416400"/>
          </a:xfrm>
          <a:prstGeom prst="rect">
            <a:avLst/>
          </a:prstGeom>
        </p:spPr>
        <p:txBody>
          <a:bodyPr lIns="91425" tIns="91425" rIns="91425" bIns="91425" anchor="t" anchorCtr="0">
            <a:noAutofit/>
          </a:bodyPr>
          <a:lstStyle/>
          <a:p>
            <a:pPr marL="514350" lvl="0" indent="-285750" rtl="0">
              <a:spcBef>
                <a:spcPts val="0"/>
              </a:spcBef>
              <a:spcAft>
                <a:spcPts val="400"/>
              </a:spcAft>
              <a:buFont typeface="Arial"/>
              <a:buChar char="•"/>
            </a:pPr>
            <a:r>
              <a:rPr lang="en" dirty="0">
                <a:solidFill>
                  <a:schemeClr val="dk1"/>
                </a:solidFill>
              </a:rPr>
              <a:t>Predict dropout probability of current mentors and detect potential group likely to dropout</a:t>
            </a:r>
          </a:p>
          <a:p>
            <a:pPr marL="971550" lvl="1" indent="-285750" rtl="0">
              <a:spcBef>
                <a:spcPts val="0"/>
              </a:spcBef>
              <a:spcAft>
                <a:spcPts val="0"/>
              </a:spcAft>
              <a:buClr>
                <a:schemeClr val="dk1"/>
              </a:buClr>
              <a:buFont typeface="Arial"/>
              <a:buChar char="•"/>
            </a:pPr>
            <a:r>
              <a:rPr lang="en" dirty="0">
                <a:solidFill>
                  <a:schemeClr val="dk1"/>
                </a:solidFill>
              </a:rPr>
              <a:t>Can be visualized on a map by school - see Figure B - Tableau demo (note mentors mailing zip code was used since school zip codes were not available)</a:t>
            </a:r>
          </a:p>
          <a:p>
            <a:pPr marL="457200" lvl="0" indent="-342900" rtl="0">
              <a:spcBef>
                <a:spcPts val="0"/>
              </a:spcBef>
              <a:spcAft>
                <a:spcPts val="0"/>
              </a:spcAft>
              <a:buClr>
                <a:schemeClr val="dk1"/>
              </a:buClr>
              <a:buSzPct val="100000"/>
              <a:buFont typeface="Arial"/>
              <a:buChar char="•"/>
            </a:pPr>
            <a:r>
              <a:rPr lang="en" dirty="0">
                <a:solidFill>
                  <a:schemeClr val="dk1"/>
                </a:solidFill>
              </a:rPr>
              <a:t>Better understand factors related to mentors dropout to help better mentor recruitment</a:t>
            </a:r>
          </a:p>
          <a:p>
            <a:pPr marL="457200" lvl="0" indent="-342900" rtl="0">
              <a:spcBef>
                <a:spcPts val="0"/>
              </a:spcBef>
              <a:buClr>
                <a:schemeClr val="dk1"/>
              </a:buClr>
              <a:buSzPct val="100000"/>
              <a:buFont typeface="Arial"/>
              <a:buChar char="•"/>
            </a:pPr>
            <a:r>
              <a:rPr lang="en" dirty="0">
                <a:solidFill>
                  <a:schemeClr val="dk1"/>
                </a:solidFill>
              </a:rPr>
              <a:t>The prediction of mentors dropouts can also help for mentors population projection and resource planning</a:t>
            </a:r>
          </a:p>
        </p:txBody>
      </p:sp>
      <p:sp>
        <p:nvSpPr>
          <p:cNvPr id="255" name="Shape 255"/>
          <p:cNvSpPr txBox="1"/>
          <p:nvPr/>
        </p:nvSpPr>
        <p:spPr>
          <a:xfrm>
            <a:off x="5220700" y="1215900"/>
            <a:ext cx="3744300" cy="3242400"/>
          </a:xfrm>
          <a:prstGeom prst="rect">
            <a:avLst/>
          </a:prstGeom>
          <a:noFill/>
          <a:ln>
            <a:noFill/>
          </a:ln>
        </p:spPr>
        <p:txBody>
          <a:bodyPr lIns="91425" tIns="91425" rIns="91425" bIns="91425" anchor="t" anchorCtr="0">
            <a:noAutofit/>
          </a:bodyPr>
          <a:lstStyle/>
          <a:p>
            <a:pPr lvl="0">
              <a:spcBef>
                <a:spcPts val="0"/>
              </a:spcBef>
              <a:buNone/>
            </a:pPr>
            <a:endParaRPr>
              <a:solidFill>
                <a:schemeClr val="accent3"/>
              </a:solidFill>
            </a:endParaRPr>
          </a:p>
        </p:txBody>
      </p:sp>
      <p:pic>
        <p:nvPicPr>
          <p:cNvPr id="256" name="Shape 256"/>
          <p:cNvPicPr preferRelativeResize="0"/>
          <p:nvPr/>
        </p:nvPicPr>
        <p:blipFill>
          <a:blip r:embed="rId3">
            <a:alphaModFix/>
          </a:blip>
          <a:stretch>
            <a:fillRect/>
          </a:stretch>
        </p:blipFill>
        <p:spPr>
          <a:xfrm>
            <a:off x="4883650" y="1145925"/>
            <a:ext cx="4072359" cy="3416400"/>
          </a:xfrm>
          <a:prstGeom prst="rect">
            <a:avLst/>
          </a:prstGeom>
          <a:noFill/>
          <a:ln>
            <a:noFill/>
          </a:ln>
        </p:spPr>
      </p:pic>
      <p:pic>
        <p:nvPicPr>
          <p:cNvPr id="257" name="Shape 257"/>
          <p:cNvPicPr preferRelativeResize="0"/>
          <p:nvPr/>
        </p:nvPicPr>
        <p:blipFill>
          <a:blip r:embed="rId4">
            <a:alphaModFix/>
          </a:blip>
          <a:stretch>
            <a:fillRect/>
          </a:stretch>
        </p:blipFill>
        <p:spPr>
          <a:xfrm>
            <a:off x="7996200" y="4181925"/>
            <a:ext cx="891937" cy="276375"/>
          </a:xfrm>
          <a:prstGeom prst="rect">
            <a:avLst/>
          </a:prstGeom>
          <a:noFill/>
          <a:ln>
            <a:noFill/>
          </a:ln>
        </p:spPr>
      </p:pic>
      <p:sp>
        <p:nvSpPr>
          <p:cNvPr id="258" name="Shape 258"/>
          <p:cNvSpPr txBox="1"/>
          <p:nvPr/>
        </p:nvSpPr>
        <p:spPr>
          <a:xfrm>
            <a:off x="5029700" y="4677625"/>
            <a:ext cx="3621300" cy="211200"/>
          </a:xfrm>
          <a:prstGeom prst="rect">
            <a:avLst/>
          </a:prstGeom>
          <a:noFill/>
          <a:ln>
            <a:noFill/>
          </a:ln>
        </p:spPr>
        <p:txBody>
          <a:bodyPr lIns="91425" tIns="91425" rIns="91425" bIns="91425" anchor="t" anchorCtr="0">
            <a:noAutofit/>
          </a:bodyPr>
          <a:lstStyle/>
          <a:p>
            <a:pPr lvl="0">
              <a:spcBef>
                <a:spcPts val="0"/>
              </a:spcBef>
              <a:buNone/>
            </a:pPr>
            <a:r>
              <a:rPr lang="en" sz="1100">
                <a:solidFill>
                  <a:schemeClr val="accent3"/>
                </a:solidFill>
              </a:rPr>
              <a:t>Figure B Map of mentors likelihood to drop out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Shape 263"/>
          <p:cNvSpPr txBox="1">
            <a:spLocks noGrp="1"/>
          </p:cNvSpPr>
          <p:nvPr>
            <p:ph type="title"/>
          </p:nvPr>
        </p:nvSpPr>
        <p:spPr>
          <a:xfrm>
            <a:off x="671250" y="2141250"/>
            <a:ext cx="7852200" cy="861000"/>
          </a:xfrm>
          <a:prstGeom prst="rect">
            <a:avLst/>
          </a:prstGeom>
        </p:spPr>
        <p:txBody>
          <a:bodyPr lIns="91425" tIns="91425" rIns="91425" bIns="91425" anchor="ctr" anchorCtr="0">
            <a:noAutofit/>
          </a:bodyPr>
          <a:lstStyle/>
          <a:p>
            <a:pPr lvl="0">
              <a:spcBef>
                <a:spcPts val="0"/>
              </a:spcBef>
              <a:buNone/>
            </a:pPr>
            <a:r>
              <a:rPr lang="en"/>
              <a:t>4. Message traffic data</a:t>
            </a:r>
          </a:p>
          <a:p>
            <a:pPr lvl="0" rtl="0">
              <a:spcBef>
                <a:spcPts val="0"/>
              </a:spcBef>
              <a:buNone/>
            </a:pPr>
            <a:r>
              <a:rPr lang="en"/>
              <a:t>Time Series Analysis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xfrm>
            <a:off x="265500" y="1733850"/>
            <a:ext cx="4045200" cy="1675800"/>
          </a:xfrm>
          <a:prstGeom prst="rect">
            <a:avLst/>
          </a:prstGeom>
        </p:spPr>
        <p:txBody>
          <a:bodyPr lIns="91425" tIns="91425" rIns="91425" bIns="91425" anchor="ctr" anchorCtr="0">
            <a:noAutofit/>
          </a:bodyPr>
          <a:lstStyle/>
          <a:p>
            <a:pPr lvl="0" rtl="0">
              <a:spcBef>
                <a:spcPts val="0"/>
              </a:spcBef>
              <a:buNone/>
            </a:pPr>
            <a:r>
              <a:rPr lang="en"/>
              <a:t>Key Findings</a:t>
            </a:r>
          </a:p>
        </p:txBody>
      </p:sp>
      <p:sp>
        <p:nvSpPr>
          <p:cNvPr id="269" name="Shape 269"/>
          <p:cNvSpPr txBox="1">
            <a:spLocks noGrp="1"/>
          </p:cNvSpPr>
          <p:nvPr>
            <p:ph type="body" idx="2"/>
          </p:nvPr>
        </p:nvSpPr>
        <p:spPr>
          <a:xfrm>
            <a:off x="4939500" y="724200"/>
            <a:ext cx="3837000" cy="3695100"/>
          </a:xfrm>
          <a:prstGeom prst="rect">
            <a:avLst/>
          </a:prstGeom>
        </p:spPr>
        <p:txBody>
          <a:bodyPr lIns="91425" tIns="91425" rIns="91425" bIns="91425" anchor="ctr" anchorCtr="0">
            <a:noAutofit/>
          </a:bodyPr>
          <a:lstStyle/>
          <a:p>
            <a:pPr lvl="0" rtl="0">
              <a:spcBef>
                <a:spcPts val="0"/>
              </a:spcBef>
              <a:spcAft>
                <a:spcPts val="0"/>
              </a:spcAft>
              <a:buNone/>
            </a:pPr>
            <a:endParaRPr dirty="0"/>
          </a:p>
          <a:p>
            <a:pPr marL="514350" lvl="0" indent="-285750" rtl="0">
              <a:spcBef>
                <a:spcPts val="0"/>
              </a:spcBef>
              <a:buFont typeface="Arial"/>
              <a:buChar char="•"/>
            </a:pPr>
            <a:r>
              <a:rPr lang="en" dirty="0"/>
              <a:t>No readily apparent behaviors distinguishing dropout mentors from other groups</a:t>
            </a:r>
          </a:p>
          <a:p>
            <a:pPr marL="514350" lvl="0" indent="-285750" rtl="0">
              <a:spcBef>
                <a:spcPts val="0"/>
              </a:spcBef>
              <a:buFont typeface="Arial"/>
              <a:buChar char="•"/>
            </a:pPr>
            <a:r>
              <a:rPr lang="en" dirty="0"/>
              <a:t>Patterns suggesting decreasing mentor engagement over time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Message Traffic Data Description</a:t>
            </a:r>
          </a:p>
        </p:txBody>
      </p:sp>
      <p:sp>
        <p:nvSpPr>
          <p:cNvPr id="275" name="Shape 275"/>
          <p:cNvSpPr txBox="1">
            <a:spLocks noGrp="1"/>
          </p:cNvSpPr>
          <p:nvPr>
            <p:ph type="body" idx="1"/>
          </p:nvPr>
        </p:nvSpPr>
        <p:spPr>
          <a:xfrm>
            <a:off x="311700" y="1152475"/>
            <a:ext cx="6920400" cy="3416400"/>
          </a:xfrm>
          <a:prstGeom prst="rect">
            <a:avLst/>
          </a:prstGeom>
        </p:spPr>
        <p:txBody>
          <a:bodyPr lIns="91425" tIns="91425" rIns="91425" bIns="91425" anchor="t" anchorCtr="0">
            <a:noAutofit/>
          </a:bodyPr>
          <a:lstStyle/>
          <a:p>
            <a:pPr marL="457200" lvl="0" indent="-342900" rtl="0">
              <a:lnSpc>
                <a:spcPct val="150000"/>
              </a:lnSpc>
              <a:spcBef>
                <a:spcPts val="0"/>
              </a:spcBef>
              <a:spcAft>
                <a:spcPts val="0"/>
              </a:spcAft>
              <a:buSzPct val="100000"/>
              <a:buFont typeface="Arial"/>
              <a:buChar char="•"/>
            </a:pPr>
            <a:r>
              <a:rPr lang="en" sz="1800" dirty="0"/>
              <a:t>Identifier for what week / lesson sequence each message was for</a:t>
            </a:r>
          </a:p>
          <a:p>
            <a:pPr marL="457200" lvl="0" indent="-342900" rtl="0">
              <a:lnSpc>
                <a:spcPct val="150000"/>
              </a:lnSpc>
              <a:spcBef>
                <a:spcPts val="0"/>
              </a:spcBef>
              <a:spcAft>
                <a:spcPts val="0"/>
              </a:spcAft>
              <a:buSzPct val="100000"/>
              <a:buFont typeface="Arial"/>
              <a:buChar char="•"/>
            </a:pPr>
            <a:r>
              <a:rPr lang="en" sz="1800" dirty="0"/>
              <a:t>Time stamp for login and send</a:t>
            </a:r>
          </a:p>
          <a:p>
            <a:pPr marL="457200" lvl="0" indent="-342900" rtl="0">
              <a:lnSpc>
                <a:spcPct val="150000"/>
              </a:lnSpc>
              <a:spcBef>
                <a:spcPts val="0"/>
              </a:spcBef>
              <a:spcAft>
                <a:spcPts val="0"/>
              </a:spcAft>
              <a:buSzPct val="100000"/>
              <a:buFont typeface="Arial"/>
              <a:buChar char="•"/>
            </a:pPr>
            <a:r>
              <a:rPr lang="en" sz="1800" dirty="0"/>
              <a:t>Message length</a:t>
            </a:r>
          </a:p>
          <a:p>
            <a:pPr marL="457200" lvl="0" indent="-342900" rtl="0">
              <a:lnSpc>
                <a:spcPct val="150000"/>
              </a:lnSpc>
              <a:spcBef>
                <a:spcPts val="0"/>
              </a:spcBef>
              <a:spcAft>
                <a:spcPts val="0"/>
              </a:spcAft>
              <a:buSzPct val="100000"/>
              <a:buFont typeface="Arial"/>
              <a:buChar char="•"/>
            </a:pPr>
            <a:r>
              <a:rPr lang="en" sz="1800" dirty="0"/>
              <a:t>Mentor, mentee, and pair identifiers</a:t>
            </a:r>
          </a:p>
          <a:p>
            <a:pPr marL="457200" lvl="0" indent="-342900" rtl="0">
              <a:lnSpc>
                <a:spcPct val="150000"/>
              </a:lnSpc>
              <a:spcBef>
                <a:spcPts val="0"/>
              </a:spcBef>
              <a:spcAft>
                <a:spcPts val="0"/>
              </a:spcAft>
              <a:buSzPct val="100000"/>
              <a:buFont typeface="Arial"/>
              <a:buChar char="•"/>
            </a:pPr>
            <a:r>
              <a:rPr lang="en" sz="1800" dirty="0"/>
              <a:t>School year 2015-2016</a:t>
            </a:r>
          </a:p>
          <a:p>
            <a:pPr marL="457200" lvl="0" indent="-342900" rtl="0">
              <a:lnSpc>
                <a:spcPct val="150000"/>
              </a:lnSpc>
              <a:spcBef>
                <a:spcPts val="0"/>
              </a:spcBef>
              <a:spcAft>
                <a:spcPts val="0"/>
              </a:spcAft>
              <a:buSzPct val="100000"/>
              <a:buFont typeface="Arial"/>
              <a:buChar char="•"/>
            </a:pPr>
            <a:r>
              <a:rPr lang="en" sz="1800" dirty="0"/>
              <a:t>Dataset for mentee and mentor messages, both with about 90,000 observations</a:t>
            </a:r>
          </a:p>
        </p:txBody>
      </p:sp>
      <p:pic>
        <p:nvPicPr>
          <p:cNvPr id="276" name="Shape 276"/>
          <p:cNvPicPr preferRelativeResize="0"/>
          <p:nvPr/>
        </p:nvPicPr>
        <p:blipFill>
          <a:blip r:embed="rId3">
            <a:alphaModFix/>
          </a:blip>
          <a:stretch>
            <a:fillRect/>
          </a:stretch>
        </p:blipFill>
        <p:spPr>
          <a:xfrm>
            <a:off x="6853750" y="3225600"/>
            <a:ext cx="1607100" cy="16071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txBox="1">
            <a:spLocks noGrp="1"/>
          </p:cNvSpPr>
          <p:nvPr>
            <p:ph type="title"/>
          </p:nvPr>
        </p:nvSpPr>
        <p:spPr>
          <a:xfrm>
            <a:off x="888000" y="445025"/>
            <a:ext cx="2847300" cy="572700"/>
          </a:xfrm>
          <a:prstGeom prst="rect">
            <a:avLst/>
          </a:prstGeom>
        </p:spPr>
        <p:txBody>
          <a:bodyPr lIns="91425" tIns="91425" rIns="91425" bIns="91425" anchor="t" anchorCtr="0">
            <a:noAutofit/>
          </a:bodyPr>
          <a:lstStyle/>
          <a:p>
            <a:pPr lvl="0" algn="ctr">
              <a:spcBef>
                <a:spcPts val="0"/>
              </a:spcBef>
              <a:buNone/>
            </a:pPr>
            <a:r>
              <a:rPr lang="en"/>
              <a:t>Mentor Groups</a:t>
            </a:r>
          </a:p>
        </p:txBody>
      </p:sp>
      <p:sp>
        <p:nvSpPr>
          <p:cNvPr id="282" name="Shape 282"/>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buSzPct val="100000"/>
              <a:buChar char="●"/>
            </a:pPr>
            <a:r>
              <a:rPr lang="en" sz="1800"/>
              <a:t>Mentor dropout</a:t>
            </a:r>
          </a:p>
          <a:p>
            <a:pPr marL="457200" lvl="0" indent="-342900" rtl="0">
              <a:spcBef>
                <a:spcPts val="0"/>
              </a:spcBef>
              <a:buSzPct val="100000"/>
              <a:buChar char="●"/>
            </a:pPr>
            <a:r>
              <a:rPr lang="en" sz="1800"/>
              <a:t>Formal closures (program completion)</a:t>
            </a:r>
          </a:p>
          <a:p>
            <a:pPr marL="457200" lvl="0" indent="-342900" rtl="0">
              <a:spcBef>
                <a:spcPts val="0"/>
              </a:spcBef>
              <a:buSzPct val="100000"/>
              <a:buChar char="●"/>
            </a:pPr>
            <a:r>
              <a:rPr lang="en" sz="1800"/>
              <a:t>Mentee dropout</a:t>
            </a:r>
          </a:p>
          <a:p>
            <a:pPr marL="457200" lvl="0" indent="-342900" rtl="0">
              <a:spcBef>
                <a:spcPts val="0"/>
              </a:spcBef>
              <a:buSzPct val="100000"/>
              <a:buChar char="●"/>
            </a:pPr>
            <a:r>
              <a:rPr lang="en" sz="1800"/>
              <a:t>Open matches</a:t>
            </a:r>
          </a:p>
        </p:txBody>
      </p:sp>
      <p:sp>
        <p:nvSpPr>
          <p:cNvPr id="283" name="Shape 283"/>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342900" rtl="0">
              <a:spcBef>
                <a:spcPts val="0"/>
              </a:spcBef>
              <a:buSzPct val="100000"/>
              <a:buChar char="●"/>
            </a:pPr>
            <a:r>
              <a:rPr lang="en" sz="1800"/>
              <a:t>Compare metrics across groups</a:t>
            </a:r>
          </a:p>
          <a:p>
            <a:pPr marL="457200" lvl="0" indent="-342900" rtl="0">
              <a:spcBef>
                <a:spcPts val="0"/>
              </a:spcBef>
              <a:buSzPct val="100000"/>
              <a:buChar char="●"/>
            </a:pPr>
            <a:r>
              <a:rPr lang="en" sz="1800"/>
              <a:t>Standardize measures calculating z score for each observation relative to mean and standard deviation for that particular mentor</a:t>
            </a:r>
          </a:p>
          <a:p>
            <a:pPr marL="457200" lvl="0" indent="-342900">
              <a:spcBef>
                <a:spcPts val="0"/>
              </a:spcBef>
              <a:buSzPct val="100000"/>
              <a:buChar char="●"/>
            </a:pPr>
            <a:r>
              <a:rPr lang="en" sz="1800"/>
              <a:t>Group by message sequence to observe trends leading up to match closure or end of observations</a:t>
            </a:r>
          </a:p>
        </p:txBody>
      </p:sp>
      <p:sp>
        <p:nvSpPr>
          <p:cNvPr id="284" name="Shape 284"/>
          <p:cNvSpPr txBox="1">
            <a:spLocks noGrp="1"/>
          </p:cNvSpPr>
          <p:nvPr>
            <p:ph type="title"/>
          </p:nvPr>
        </p:nvSpPr>
        <p:spPr>
          <a:xfrm>
            <a:off x="5408700" y="445025"/>
            <a:ext cx="2847300" cy="572700"/>
          </a:xfrm>
          <a:prstGeom prst="rect">
            <a:avLst/>
          </a:prstGeom>
        </p:spPr>
        <p:txBody>
          <a:bodyPr lIns="91425" tIns="91425" rIns="91425" bIns="91425" anchor="t" anchorCtr="0">
            <a:noAutofit/>
          </a:bodyPr>
          <a:lstStyle/>
          <a:p>
            <a:pPr lvl="0" algn="ctr" rtl="0">
              <a:spcBef>
                <a:spcPts val="0"/>
              </a:spcBef>
              <a:buNone/>
            </a:pPr>
            <a:r>
              <a:rPr lang="en"/>
              <a:t>Methodology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Response Time</a:t>
            </a:r>
          </a:p>
        </p:txBody>
      </p:sp>
      <p:sp>
        <p:nvSpPr>
          <p:cNvPr id="290" name="Shape 290"/>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dirty="0"/>
              <a:t>Large number of mentors who respond quickly each week</a:t>
            </a:r>
          </a:p>
          <a:p>
            <a:pPr marL="457200" lvl="0" indent="-342900" rtl="0">
              <a:spcBef>
                <a:spcPts val="0"/>
              </a:spcBef>
              <a:buSzPct val="100000"/>
              <a:buFont typeface="Arial"/>
              <a:buChar char="•"/>
            </a:pPr>
            <a:r>
              <a:rPr lang="en" sz="1800" dirty="0"/>
              <a:t>Large spike as mentors rush to respond at the end of each week</a:t>
            </a:r>
          </a:p>
          <a:p>
            <a:pPr marL="457200" lvl="0" indent="-342900" rtl="0">
              <a:spcBef>
                <a:spcPts val="0"/>
              </a:spcBef>
              <a:buSzPct val="100000"/>
              <a:buFont typeface="Arial"/>
              <a:buChar char="•"/>
            </a:pPr>
            <a:r>
              <a:rPr lang="en" sz="1800" dirty="0"/>
              <a:t>Hoped to see more last minute responses for dropout mentors, but the distribution looked similar for all mentor groups</a:t>
            </a:r>
          </a:p>
        </p:txBody>
      </p:sp>
      <p:pic>
        <p:nvPicPr>
          <p:cNvPr id="291" name="Shape 291"/>
          <p:cNvPicPr preferRelativeResize="0"/>
          <p:nvPr/>
        </p:nvPicPr>
        <p:blipFill>
          <a:blip r:embed="rId3">
            <a:alphaModFix/>
          </a:blip>
          <a:stretch>
            <a:fillRect/>
          </a:stretch>
        </p:blipFill>
        <p:spPr>
          <a:xfrm>
            <a:off x="4838825" y="1152475"/>
            <a:ext cx="4092800" cy="31942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Word Count</a:t>
            </a:r>
          </a:p>
        </p:txBody>
      </p:sp>
      <p:sp>
        <p:nvSpPr>
          <p:cNvPr id="297" name="Shape 297"/>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dirty="0"/>
              <a:t>Mentors write on average about two and a half times as many words as mentees, with mean message length for mentors of 191 words and 74 words for mentees.</a:t>
            </a:r>
          </a:p>
          <a:p>
            <a:pPr marL="457200" lvl="0" indent="-342900" rtl="0">
              <a:spcBef>
                <a:spcPts val="0"/>
              </a:spcBef>
              <a:buSzPct val="100000"/>
              <a:buFont typeface="Arial"/>
              <a:buChar char="•"/>
            </a:pPr>
            <a:r>
              <a:rPr lang="en" sz="1800" dirty="0"/>
              <a:t>Word count trends downward as mentors spend a longer time in the program</a:t>
            </a:r>
          </a:p>
        </p:txBody>
      </p:sp>
      <p:pic>
        <p:nvPicPr>
          <p:cNvPr id="298" name="Shape 298"/>
          <p:cNvPicPr preferRelativeResize="0"/>
          <p:nvPr/>
        </p:nvPicPr>
        <p:blipFill>
          <a:blip r:embed="rId3">
            <a:alphaModFix/>
          </a:blip>
          <a:stretch>
            <a:fillRect/>
          </a:stretch>
        </p:blipFill>
        <p:spPr>
          <a:xfrm>
            <a:off x="4452425" y="1017725"/>
            <a:ext cx="4527599" cy="35294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Blank Messages</a:t>
            </a:r>
          </a:p>
        </p:txBody>
      </p:sp>
      <p:sp>
        <p:nvSpPr>
          <p:cNvPr id="304" name="Shape 304"/>
          <p:cNvSpPr txBox="1">
            <a:spLocks noGrp="1"/>
          </p:cNvSpPr>
          <p:nvPr>
            <p:ph type="body" idx="1"/>
          </p:nvPr>
        </p:nvSpPr>
        <p:spPr>
          <a:xfrm>
            <a:off x="184053" y="1152475"/>
            <a:ext cx="4127547" cy="3416400"/>
          </a:xfrm>
          <a:prstGeom prst="rect">
            <a:avLst/>
          </a:prstGeom>
        </p:spPr>
        <p:txBody>
          <a:bodyPr lIns="91425" tIns="91425" rIns="91425" bIns="91425" anchor="t" anchorCtr="0">
            <a:noAutofit/>
          </a:bodyPr>
          <a:lstStyle/>
          <a:p>
            <a:pPr marL="457200" lvl="0" indent="-342900" rtl="0">
              <a:spcBef>
                <a:spcPts val="0"/>
              </a:spcBef>
              <a:buSzPct val="100000"/>
              <a:buFont typeface="Arial"/>
              <a:buChar char="•"/>
            </a:pPr>
            <a:r>
              <a:rPr lang="en" sz="1800" dirty="0"/>
              <a:t>Very distinct increase in blank messages over time for all groups</a:t>
            </a:r>
          </a:p>
          <a:p>
            <a:pPr marL="457200" lvl="0" indent="-342900" rtl="0">
              <a:spcBef>
                <a:spcPts val="0"/>
              </a:spcBef>
              <a:buSzPct val="100000"/>
              <a:buFont typeface="Arial"/>
              <a:buChar char="•"/>
            </a:pPr>
            <a:r>
              <a:rPr lang="en" sz="1800" dirty="0"/>
              <a:t>At least 40% of messages were blank for all groups</a:t>
            </a:r>
          </a:p>
          <a:p>
            <a:pPr marL="457200" lvl="0" indent="-342900" rtl="0">
              <a:spcBef>
                <a:spcPts val="0"/>
              </a:spcBef>
              <a:buSzPct val="100000"/>
              <a:buFont typeface="Arial"/>
              <a:buChar char="•"/>
            </a:pPr>
            <a:r>
              <a:rPr lang="en" sz="1800" dirty="0"/>
              <a:t>Strangely, formal closures had highest prevalence of blank messages, difference was statistically significant at the p &lt; .001 level using pairwise t-test with Bonferroni correction</a:t>
            </a:r>
          </a:p>
        </p:txBody>
      </p:sp>
      <p:pic>
        <p:nvPicPr>
          <p:cNvPr id="305" name="Shape 305"/>
          <p:cNvPicPr preferRelativeResize="0"/>
          <p:nvPr/>
        </p:nvPicPr>
        <p:blipFill>
          <a:blip r:embed="rId3">
            <a:alphaModFix/>
          </a:blip>
          <a:stretch>
            <a:fillRect/>
          </a:stretch>
        </p:blipFill>
        <p:spPr>
          <a:xfrm>
            <a:off x="4463999" y="1170125"/>
            <a:ext cx="4527599" cy="35405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Shape 310"/>
          <p:cNvSpPr txBox="1">
            <a:spLocks noGrp="1"/>
          </p:cNvSpPr>
          <p:nvPr>
            <p:ph type="title"/>
          </p:nvPr>
        </p:nvSpPr>
        <p:spPr>
          <a:xfrm>
            <a:off x="265500" y="1733850"/>
            <a:ext cx="4045200" cy="1675800"/>
          </a:xfrm>
          <a:prstGeom prst="rect">
            <a:avLst/>
          </a:prstGeom>
        </p:spPr>
        <p:txBody>
          <a:bodyPr lIns="91425" tIns="91425" rIns="91425" bIns="91425" anchor="ctr" anchorCtr="0">
            <a:noAutofit/>
          </a:bodyPr>
          <a:lstStyle/>
          <a:p>
            <a:pPr lvl="0" rtl="0">
              <a:spcBef>
                <a:spcPts val="0"/>
              </a:spcBef>
              <a:buNone/>
            </a:pPr>
            <a:r>
              <a:rPr lang="en"/>
              <a:t>Conclusion </a:t>
            </a:r>
          </a:p>
        </p:txBody>
      </p:sp>
      <p:sp>
        <p:nvSpPr>
          <p:cNvPr id="311" name="Shape 311"/>
          <p:cNvSpPr txBox="1">
            <a:spLocks noGrp="1"/>
          </p:cNvSpPr>
          <p:nvPr>
            <p:ph type="body" idx="2"/>
          </p:nvPr>
        </p:nvSpPr>
        <p:spPr>
          <a:xfrm>
            <a:off x="4939500" y="558546"/>
            <a:ext cx="3837000" cy="3695100"/>
          </a:xfrm>
          <a:prstGeom prst="rect">
            <a:avLst/>
          </a:prstGeom>
        </p:spPr>
        <p:txBody>
          <a:bodyPr lIns="91425" tIns="91425" rIns="91425" bIns="91425" anchor="ctr" anchorCtr="0">
            <a:noAutofit/>
          </a:bodyPr>
          <a:lstStyle/>
          <a:p>
            <a:pPr lvl="0" rtl="0">
              <a:spcBef>
                <a:spcPts val="0"/>
              </a:spcBef>
              <a:spcAft>
                <a:spcPts val="0"/>
              </a:spcAft>
              <a:buNone/>
            </a:pPr>
            <a:endParaRPr dirty="0"/>
          </a:p>
          <a:p>
            <a:pPr marL="514350" lvl="0" indent="-285750" rtl="0">
              <a:spcBef>
                <a:spcPts val="0"/>
              </a:spcBef>
              <a:buFont typeface="Arial"/>
              <a:buChar char="•"/>
            </a:pPr>
            <a:r>
              <a:rPr lang="en" dirty="0"/>
              <a:t>No strong indicators found to differentiate dropouts from formal closure:</a:t>
            </a:r>
          </a:p>
          <a:p>
            <a:pPr marL="971550" lvl="1" indent="-285750" rtl="0">
              <a:spcBef>
                <a:spcPts val="0"/>
              </a:spcBef>
              <a:buFont typeface="Arial"/>
              <a:buChar char="•"/>
            </a:pPr>
            <a:r>
              <a:rPr lang="en" dirty="0"/>
              <a:t>Demographic attributes can partially train a prediction model but additional features should be added to complete the model</a:t>
            </a:r>
          </a:p>
          <a:p>
            <a:pPr marL="971550" lvl="1" indent="-285750" rtl="0">
              <a:spcBef>
                <a:spcPts val="0"/>
              </a:spcBef>
              <a:buFont typeface="Arial"/>
              <a:buChar char="•"/>
            </a:pPr>
            <a:r>
              <a:rPr lang="en" dirty="0"/>
              <a:t>Message traffic analysis is based on one school year. Analysis over several years may reveal distinctions between dropouts and mentors who reach completion of the program</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90250" y="526350"/>
            <a:ext cx="6227100" cy="4090800"/>
          </a:xfrm>
          <a:prstGeom prst="rect">
            <a:avLst/>
          </a:prstGeom>
        </p:spPr>
        <p:txBody>
          <a:bodyPr lIns="91425" tIns="91425" rIns="91425" bIns="91425" anchor="ctr" anchorCtr="0">
            <a:noAutofit/>
          </a:bodyPr>
          <a:lstStyle/>
          <a:p>
            <a:pPr lvl="0" rtl="0">
              <a:spcBef>
                <a:spcPts val="0"/>
              </a:spcBef>
              <a:buNone/>
            </a:pPr>
            <a:r>
              <a:rPr lang="en" sz="4200" b="1" dirty="0">
                <a:solidFill>
                  <a:srgbClr val="FFFFFF"/>
                </a:solidFill>
              </a:rPr>
              <a:t>Problem Statement: </a:t>
            </a:r>
          </a:p>
          <a:p>
            <a:pPr lvl="0">
              <a:spcBef>
                <a:spcPts val="0"/>
              </a:spcBef>
              <a:buNone/>
            </a:pPr>
            <a:r>
              <a:rPr lang="en" sz="4200" dirty="0">
                <a:solidFill>
                  <a:srgbClr val="FFFFFF"/>
                </a:solidFill>
              </a:rPr>
              <a:t>Mentor persistence </a:t>
            </a:r>
          </a:p>
          <a:p>
            <a:pPr lvl="0">
              <a:spcBef>
                <a:spcPts val="0"/>
              </a:spcBef>
              <a:buNone/>
            </a:pPr>
            <a:endParaRPr sz="3600" dirty="0">
              <a:solidFill>
                <a:srgbClr val="FFFFFF"/>
              </a:solidFill>
            </a:endParaRPr>
          </a:p>
          <a:p>
            <a:pPr lvl="0" rtl="0">
              <a:spcBef>
                <a:spcPts val="0"/>
              </a:spcBef>
              <a:buNone/>
            </a:pPr>
            <a:r>
              <a:rPr lang="en" sz="2400" dirty="0">
                <a:solidFill>
                  <a:srgbClr val="FFFFFF"/>
                </a:solidFill>
              </a:rPr>
              <a:t>With the ultimate goal of college completion, one of the iMentor’s Core Metrics of quality is Mentors under the program execution rubric. A mentor dropping out of the program before its full length could impact the mentee’s success in the program.</a:t>
            </a:r>
          </a:p>
        </p:txBody>
      </p:sp>
      <p:pic>
        <p:nvPicPr>
          <p:cNvPr id="76" name="Shape 76"/>
          <p:cNvPicPr preferRelativeResize="0"/>
          <p:nvPr/>
        </p:nvPicPr>
        <p:blipFill>
          <a:blip r:embed="rId3">
            <a:alphaModFix/>
          </a:blip>
          <a:stretch>
            <a:fillRect/>
          </a:stretch>
        </p:blipFill>
        <p:spPr>
          <a:xfrm>
            <a:off x="6568000" y="474300"/>
            <a:ext cx="2121849" cy="21218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Shape 316"/>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Proposed Next Steps</a:t>
            </a:r>
          </a:p>
        </p:txBody>
      </p:sp>
      <p:grpSp>
        <p:nvGrpSpPr>
          <p:cNvPr id="317" name="Shape 317"/>
          <p:cNvGrpSpPr/>
          <p:nvPr/>
        </p:nvGrpSpPr>
        <p:grpSpPr>
          <a:xfrm>
            <a:off x="424838" y="1254000"/>
            <a:ext cx="8294371" cy="3433256"/>
            <a:chOff x="424812" y="1177875"/>
            <a:chExt cx="8294371" cy="849900"/>
          </a:xfrm>
        </p:grpSpPr>
        <p:sp>
          <p:nvSpPr>
            <p:cNvPr id="318" name="Shape 318"/>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a:off x="424812" y="1177875"/>
              <a:ext cx="3055799" cy="849900"/>
            </a:xfrm>
            <a:prstGeom prst="homePlate">
              <a:avLst>
                <a:gd name="adj" fmla="val 26719"/>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320" name="Shape 320"/>
          <p:cNvSpPr txBox="1">
            <a:spLocks noGrp="1"/>
          </p:cNvSpPr>
          <p:nvPr>
            <p:ph type="body" idx="4294967295"/>
          </p:nvPr>
        </p:nvSpPr>
        <p:spPr>
          <a:xfrm>
            <a:off x="539675" y="1254087"/>
            <a:ext cx="2422500" cy="799200"/>
          </a:xfrm>
          <a:prstGeom prst="rect">
            <a:avLst/>
          </a:prstGeom>
        </p:spPr>
        <p:txBody>
          <a:bodyPr lIns="91425" tIns="91425" rIns="91425" bIns="91425" anchor="ctr" anchorCtr="0">
            <a:noAutofit/>
          </a:bodyPr>
          <a:lstStyle/>
          <a:p>
            <a:pPr lvl="0">
              <a:lnSpc>
                <a:spcPct val="100000"/>
              </a:lnSpc>
              <a:spcBef>
                <a:spcPts val="0"/>
              </a:spcBef>
              <a:spcAft>
                <a:spcPts val="0"/>
              </a:spcAft>
              <a:buNone/>
            </a:pPr>
            <a:r>
              <a:rPr lang="en">
                <a:solidFill>
                  <a:schemeClr val="lt1"/>
                </a:solidFill>
              </a:rPr>
              <a:t>Data Architecture &amp; Processing</a:t>
            </a:r>
          </a:p>
        </p:txBody>
      </p:sp>
      <p:sp>
        <p:nvSpPr>
          <p:cNvPr id="321" name="Shape 321"/>
          <p:cNvSpPr txBox="1">
            <a:spLocks noGrp="1"/>
          </p:cNvSpPr>
          <p:nvPr>
            <p:ph type="body" idx="4294967295"/>
          </p:nvPr>
        </p:nvSpPr>
        <p:spPr>
          <a:xfrm>
            <a:off x="3239339" y="1254123"/>
            <a:ext cx="5352811" cy="3433200"/>
          </a:xfrm>
          <a:prstGeom prst="rect">
            <a:avLst/>
          </a:prstGeom>
        </p:spPr>
        <p:txBody>
          <a:bodyPr lIns="91425" tIns="91425" rIns="91425" bIns="91425" anchor="ctr" anchorCtr="0">
            <a:noAutofit/>
          </a:bodyPr>
          <a:lstStyle/>
          <a:p>
            <a:pPr marL="514350" lvl="0" indent="-285750" rtl="0">
              <a:spcBef>
                <a:spcPts val="0"/>
              </a:spcBef>
              <a:spcAft>
                <a:spcPts val="0"/>
              </a:spcAft>
              <a:buClr>
                <a:schemeClr val="lt1"/>
              </a:buClr>
              <a:buFont typeface="Arial"/>
              <a:buChar char="•"/>
            </a:pPr>
            <a:r>
              <a:rPr lang="en" dirty="0">
                <a:solidFill>
                  <a:schemeClr val="lt1"/>
                </a:solidFill>
              </a:rPr>
              <a:t>Will need to work with raw files that are used to generate the master data file.</a:t>
            </a:r>
          </a:p>
          <a:p>
            <a:pPr marL="514350" lvl="0" indent="-285750" rtl="0">
              <a:spcBef>
                <a:spcPts val="0"/>
              </a:spcBef>
              <a:spcAft>
                <a:spcPts val="0"/>
              </a:spcAft>
              <a:buClr>
                <a:schemeClr val="lt1"/>
              </a:buClr>
              <a:buFont typeface="Arial"/>
              <a:buChar char="•"/>
            </a:pPr>
            <a:r>
              <a:rPr lang="en" dirty="0">
                <a:solidFill>
                  <a:schemeClr val="lt1"/>
                </a:solidFill>
              </a:rPr>
              <a:t>Need ability to “customize” tables for analysis -- data is currently heavily filtered manually</a:t>
            </a:r>
          </a:p>
          <a:p>
            <a:pPr marL="514350" lvl="0" indent="-285750" rtl="0">
              <a:spcBef>
                <a:spcPts val="0"/>
              </a:spcBef>
              <a:spcAft>
                <a:spcPts val="0"/>
              </a:spcAft>
              <a:buClr>
                <a:schemeClr val="lt1"/>
              </a:buClr>
              <a:buFont typeface="Arial"/>
              <a:buChar char="•"/>
            </a:pPr>
            <a:r>
              <a:rPr lang="en" dirty="0">
                <a:solidFill>
                  <a:schemeClr val="lt1"/>
                </a:solidFill>
              </a:rPr>
              <a:t>Message logs and content will increase rapidly over time. May need to investigate Hadoop for stability</a:t>
            </a:r>
          </a:p>
          <a:p>
            <a:pPr marL="514350" lvl="0" indent="-285750" rtl="0">
              <a:spcBef>
                <a:spcPts val="0"/>
              </a:spcBef>
              <a:spcAft>
                <a:spcPts val="0"/>
              </a:spcAft>
              <a:buClr>
                <a:schemeClr val="lt1"/>
              </a:buClr>
              <a:buFont typeface="Arial"/>
              <a:buChar char="•"/>
            </a:pPr>
            <a:r>
              <a:rPr lang="en" dirty="0">
                <a:solidFill>
                  <a:schemeClr val="lt1"/>
                </a:solidFill>
              </a:rPr>
              <a:t>Push demographics analysis back to cloud, create/update mentor dropout table with Bayesian </a:t>
            </a:r>
            <a:r>
              <a:rPr lang="en" dirty="0" smtClean="0">
                <a:solidFill>
                  <a:schemeClr val="lt1"/>
                </a:solidFill>
              </a:rPr>
              <a:t>statistics</a:t>
            </a:r>
            <a:endParaRPr lang="en" dirty="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Proposed Next Steps</a:t>
            </a:r>
          </a:p>
        </p:txBody>
      </p:sp>
      <p:grpSp>
        <p:nvGrpSpPr>
          <p:cNvPr id="327" name="Shape 327"/>
          <p:cNvGrpSpPr/>
          <p:nvPr/>
        </p:nvGrpSpPr>
        <p:grpSpPr>
          <a:xfrm>
            <a:off x="424838" y="1254000"/>
            <a:ext cx="8294371" cy="3433256"/>
            <a:chOff x="424812" y="1177875"/>
            <a:chExt cx="8294371" cy="849900"/>
          </a:xfrm>
        </p:grpSpPr>
        <p:sp>
          <p:nvSpPr>
            <p:cNvPr id="328" name="Shape 328"/>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424812" y="1177875"/>
              <a:ext cx="3055800" cy="849900"/>
            </a:xfrm>
            <a:prstGeom prst="homePlate">
              <a:avLst>
                <a:gd name="adj" fmla="val 26719"/>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330" name="Shape 330"/>
          <p:cNvSpPr txBox="1">
            <a:spLocks noGrp="1"/>
          </p:cNvSpPr>
          <p:nvPr>
            <p:ph type="body" idx="4294967295"/>
          </p:nvPr>
        </p:nvSpPr>
        <p:spPr>
          <a:xfrm>
            <a:off x="539675" y="1254087"/>
            <a:ext cx="2422500" cy="7992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a:solidFill>
                  <a:schemeClr val="lt1"/>
                </a:solidFill>
              </a:rPr>
              <a:t>Demographics Analysis</a:t>
            </a:r>
          </a:p>
        </p:txBody>
      </p:sp>
      <p:sp>
        <p:nvSpPr>
          <p:cNvPr id="331" name="Shape 331"/>
          <p:cNvSpPr txBox="1">
            <a:spLocks noGrp="1"/>
          </p:cNvSpPr>
          <p:nvPr>
            <p:ph type="body" idx="4294967295"/>
          </p:nvPr>
        </p:nvSpPr>
        <p:spPr>
          <a:xfrm>
            <a:off x="3480450" y="1254122"/>
            <a:ext cx="5111700" cy="3433200"/>
          </a:xfrm>
          <a:prstGeom prst="rect">
            <a:avLst/>
          </a:prstGeom>
        </p:spPr>
        <p:txBody>
          <a:bodyPr lIns="91425" tIns="91425" rIns="91425" bIns="91425" anchor="ctr" anchorCtr="0">
            <a:noAutofit/>
          </a:bodyPr>
          <a:lstStyle/>
          <a:p>
            <a:pPr marL="514350" indent="-285750">
              <a:buClr>
                <a:schemeClr val="lt1"/>
              </a:buClr>
              <a:buFont typeface="Arial"/>
              <a:buChar char="•"/>
            </a:pPr>
            <a:r>
              <a:rPr lang="en" dirty="0">
                <a:solidFill>
                  <a:schemeClr val="lt1"/>
                </a:solidFill>
              </a:rPr>
              <a:t>Combine demographic attributes of mentors with features that reflect mentors behavior within program (e.g. message frequencies), mentors interaction and relationship with mentees (same interests, hobbies, family background, racial group, languages, etc.) and other features (proximity of work/home to school, etc.)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Shape 33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Proposed Next Steps</a:t>
            </a:r>
          </a:p>
        </p:txBody>
      </p:sp>
      <p:grpSp>
        <p:nvGrpSpPr>
          <p:cNvPr id="337" name="Shape 337"/>
          <p:cNvGrpSpPr/>
          <p:nvPr/>
        </p:nvGrpSpPr>
        <p:grpSpPr>
          <a:xfrm>
            <a:off x="424838" y="1254000"/>
            <a:ext cx="8294371" cy="3433256"/>
            <a:chOff x="424812" y="1177875"/>
            <a:chExt cx="8294371" cy="849900"/>
          </a:xfrm>
        </p:grpSpPr>
        <p:sp>
          <p:nvSpPr>
            <p:cNvPr id="338" name="Shape 338"/>
            <p:cNvSpPr/>
            <p:nvPr/>
          </p:nvSpPr>
          <p:spPr>
            <a:xfrm>
              <a:off x="2927683" y="1177875"/>
              <a:ext cx="5791500" cy="8499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424812" y="1177875"/>
              <a:ext cx="3055800" cy="849900"/>
            </a:xfrm>
            <a:prstGeom prst="homePlate">
              <a:avLst>
                <a:gd name="adj" fmla="val 26719"/>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340" name="Shape 340"/>
          <p:cNvSpPr txBox="1">
            <a:spLocks noGrp="1"/>
          </p:cNvSpPr>
          <p:nvPr>
            <p:ph type="body" idx="4294967295"/>
          </p:nvPr>
        </p:nvSpPr>
        <p:spPr>
          <a:xfrm>
            <a:off x="539675" y="1254087"/>
            <a:ext cx="2422500" cy="799200"/>
          </a:xfrm>
          <a:prstGeom prst="rect">
            <a:avLst/>
          </a:prstGeom>
        </p:spPr>
        <p:txBody>
          <a:bodyPr lIns="91425" tIns="91425" rIns="91425" bIns="91425" anchor="ctr" anchorCtr="0">
            <a:noAutofit/>
          </a:bodyPr>
          <a:lstStyle/>
          <a:p>
            <a:pPr lvl="0" rtl="0">
              <a:lnSpc>
                <a:spcPct val="100000"/>
              </a:lnSpc>
              <a:spcBef>
                <a:spcPts val="0"/>
              </a:spcBef>
              <a:spcAft>
                <a:spcPts val="0"/>
              </a:spcAft>
              <a:buNone/>
            </a:pPr>
            <a:r>
              <a:rPr lang="en">
                <a:solidFill>
                  <a:schemeClr val="lt1"/>
                </a:solidFill>
              </a:rPr>
              <a:t>Messages &amp;  Logs</a:t>
            </a:r>
          </a:p>
        </p:txBody>
      </p:sp>
      <p:sp>
        <p:nvSpPr>
          <p:cNvPr id="341" name="Shape 341"/>
          <p:cNvSpPr txBox="1">
            <a:spLocks noGrp="1"/>
          </p:cNvSpPr>
          <p:nvPr>
            <p:ph type="body" idx="4294967295"/>
          </p:nvPr>
        </p:nvSpPr>
        <p:spPr>
          <a:xfrm>
            <a:off x="3480450" y="1254123"/>
            <a:ext cx="5111700" cy="3433200"/>
          </a:xfrm>
          <a:prstGeom prst="rect">
            <a:avLst/>
          </a:prstGeom>
        </p:spPr>
        <p:txBody>
          <a:bodyPr lIns="91425" tIns="91425" rIns="91425" bIns="91425" anchor="ctr" anchorCtr="0">
            <a:noAutofit/>
          </a:bodyPr>
          <a:lstStyle/>
          <a:p>
            <a:pPr marL="514350" marR="0" lvl="0" indent="-285750" algn="l" rtl="0">
              <a:lnSpc>
                <a:spcPct val="115000"/>
              </a:lnSpc>
              <a:spcBef>
                <a:spcPts val="0"/>
              </a:spcBef>
              <a:spcAft>
                <a:spcPts val="0"/>
              </a:spcAft>
              <a:buClr>
                <a:schemeClr val="lt1"/>
              </a:buClr>
              <a:buFont typeface="Arial"/>
              <a:buChar char="•"/>
            </a:pPr>
            <a:r>
              <a:rPr lang="en" dirty="0">
                <a:solidFill>
                  <a:schemeClr val="lt1"/>
                </a:solidFill>
              </a:rPr>
              <a:t>Analyze patterns in chat, could be some interaction with blank messages</a:t>
            </a:r>
          </a:p>
          <a:p>
            <a:pPr marL="514350" marR="0" lvl="0" indent="-285750" algn="l" rtl="0">
              <a:lnSpc>
                <a:spcPct val="115000"/>
              </a:lnSpc>
              <a:spcBef>
                <a:spcPts val="0"/>
              </a:spcBef>
              <a:spcAft>
                <a:spcPts val="0"/>
              </a:spcAft>
              <a:buClr>
                <a:schemeClr val="lt1"/>
              </a:buClr>
              <a:buFont typeface="Arial"/>
              <a:buChar char="•"/>
            </a:pPr>
            <a:r>
              <a:rPr lang="en" dirty="0">
                <a:solidFill>
                  <a:schemeClr val="lt1"/>
                </a:solidFill>
              </a:rPr>
              <a:t>If changes are made to the program, repeat analysis to see if they seem to improve mentor engagement</a:t>
            </a:r>
          </a:p>
          <a:p>
            <a:pPr marL="514350" marR="0" lvl="0" indent="-285750" algn="l" rtl="0">
              <a:lnSpc>
                <a:spcPct val="115000"/>
              </a:lnSpc>
              <a:spcBef>
                <a:spcPts val="0"/>
              </a:spcBef>
              <a:spcAft>
                <a:spcPts val="0"/>
              </a:spcAft>
              <a:buClr>
                <a:schemeClr val="lt1"/>
              </a:buClr>
              <a:buFont typeface="Arial"/>
              <a:buChar char="•"/>
            </a:pPr>
            <a:r>
              <a:rPr lang="en" dirty="0">
                <a:solidFill>
                  <a:schemeClr val="lt1"/>
                </a:solidFill>
              </a:rPr>
              <a:t>Find out whether mentors begin to feel some fatigue over time</a:t>
            </a:r>
          </a:p>
          <a:p>
            <a:pPr marL="914400" marR="0" lvl="1" indent="-342900" algn="l" rtl="0">
              <a:lnSpc>
                <a:spcPct val="115000"/>
              </a:lnSpc>
              <a:spcBef>
                <a:spcPts val="0"/>
              </a:spcBef>
              <a:spcAft>
                <a:spcPts val="0"/>
              </a:spcAft>
              <a:buClr>
                <a:schemeClr val="lt1"/>
              </a:buClr>
              <a:buSzPct val="100000"/>
              <a:buFont typeface="Arial"/>
              <a:buChar char="•"/>
            </a:pPr>
            <a:r>
              <a:rPr lang="en" sz="1800" dirty="0">
                <a:solidFill>
                  <a:schemeClr val="lt1"/>
                </a:solidFill>
              </a:rPr>
              <a:t>How do we explain consistent mentor disengagement?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Shape 346"/>
          <p:cNvSpPr/>
          <p:nvPr/>
        </p:nvSpPr>
        <p:spPr>
          <a:xfrm>
            <a:off x="0" y="0"/>
            <a:ext cx="9161099" cy="24845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347" name="Shape 347"/>
          <p:cNvSpPr txBox="1">
            <a:spLocks noGrp="1"/>
          </p:cNvSpPr>
          <p:nvPr>
            <p:ph type="title" idx="4294967295"/>
          </p:nvPr>
        </p:nvSpPr>
        <p:spPr>
          <a:xfrm>
            <a:off x="311700" y="372500"/>
            <a:ext cx="8520599" cy="733499"/>
          </a:xfrm>
          <a:prstGeom prst="rect">
            <a:avLst/>
          </a:prstGeom>
        </p:spPr>
        <p:txBody>
          <a:bodyPr lIns="91425" tIns="91425" rIns="91425" bIns="91425" anchor="t" anchorCtr="0">
            <a:noAutofit/>
          </a:bodyPr>
          <a:lstStyle/>
          <a:p>
            <a:pPr lvl="0" algn="ctr">
              <a:spcBef>
                <a:spcPts val="0"/>
              </a:spcBef>
              <a:buNone/>
            </a:pPr>
            <a:r>
              <a:rPr lang="en">
                <a:solidFill>
                  <a:schemeClr val="lt1"/>
                </a:solidFill>
              </a:rPr>
              <a:t>The Team</a:t>
            </a:r>
          </a:p>
        </p:txBody>
      </p:sp>
      <p:sp>
        <p:nvSpPr>
          <p:cNvPr id="348" name="Shape 348"/>
          <p:cNvSpPr txBox="1">
            <a:spLocks noGrp="1"/>
          </p:cNvSpPr>
          <p:nvPr>
            <p:ph type="body" idx="4294967295"/>
          </p:nvPr>
        </p:nvSpPr>
        <p:spPr>
          <a:xfrm>
            <a:off x="164950" y="3108899"/>
            <a:ext cx="2177399" cy="436200"/>
          </a:xfrm>
          <a:prstGeom prst="rect">
            <a:avLst/>
          </a:prstGeom>
        </p:spPr>
        <p:txBody>
          <a:bodyPr lIns="91425" tIns="91425" rIns="91425" bIns="91425" anchor="t" anchorCtr="0">
            <a:noAutofit/>
          </a:bodyPr>
          <a:lstStyle/>
          <a:p>
            <a:pPr lvl="0" algn="ctr">
              <a:spcBef>
                <a:spcPts val="0"/>
              </a:spcBef>
              <a:buNone/>
            </a:pPr>
            <a:r>
              <a:rPr lang="en" sz="1700">
                <a:solidFill>
                  <a:schemeClr val="dk1"/>
                </a:solidFill>
              </a:rPr>
              <a:t>Nicholas Chen</a:t>
            </a:r>
          </a:p>
        </p:txBody>
      </p:sp>
      <p:cxnSp>
        <p:nvCxnSpPr>
          <p:cNvPr id="349" name="Shape 349"/>
          <p:cNvCxnSpPr/>
          <p:nvPr/>
        </p:nvCxnSpPr>
        <p:spPr>
          <a:xfrm>
            <a:off x="1118175" y="3561937"/>
            <a:ext cx="270900" cy="0"/>
          </a:xfrm>
          <a:prstGeom prst="straightConnector1">
            <a:avLst/>
          </a:prstGeom>
          <a:noFill/>
          <a:ln w="9525" cap="flat" cmpd="sng">
            <a:solidFill>
              <a:schemeClr val="dk2"/>
            </a:solidFill>
            <a:prstDash val="solid"/>
            <a:round/>
            <a:headEnd type="none" w="med" len="med"/>
            <a:tailEnd type="none" w="med" len="med"/>
          </a:ln>
        </p:spPr>
      </p:cxnSp>
      <p:sp>
        <p:nvSpPr>
          <p:cNvPr id="350" name="Shape 350"/>
          <p:cNvSpPr txBox="1">
            <a:spLocks noGrp="1"/>
          </p:cNvSpPr>
          <p:nvPr>
            <p:ph type="body" idx="4294967295"/>
          </p:nvPr>
        </p:nvSpPr>
        <p:spPr>
          <a:xfrm>
            <a:off x="164925" y="3641660"/>
            <a:ext cx="2177399" cy="1153800"/>
          </a:xfrm>
          <a:prstGeom prst="rect">
            <a:avLst/>
          </a:prstGeom>
        </p:spPr>
        <p:txBody>
          <a:bodyPr lIns="91425" tIns="91425" rIns="91425" bIns="91425" anchor="t" anchorCtr="0">
            <a:noAutofit/>
          </a:bodyPr>
          <a:lstStyle/>
          <a:p>
            <a:pPr lvl="0" algn="ctr" rtl="0">
              <a:spcBef>
                <a:spcPts val="0"/>
              </a:spcBef>
              <a:buNone/>
            </a:pPr>
            <a:r>
              <a:rPr lang="en" sz="1300"/>
              <a:t>Time Series Analysis Lead</a:t>
            </a:r>
          </a:p>
          <a:p>
            <a:pPr lvl="0" algn="ctr">
              <a:spcBef>
                <a:spcPts val="0"/>
              </a:spcBef>
              <a:buNone/>
            </a:pPr>
            <a:r>
              <a:rPr lang="en" sz="1300"/>
              <a:t>Message traffic analysis</a:t>
            </a:r>
          </a:p>
        </p:txBody>
      </p:sp>
      <p:sp>
        <p:nvSpPr>
          <p:cNvPr id="351" name="Shape 351"/>
          <p:cNvSpPr txBox="1">
            <a:spLocks noGrp="1"/>
          </p:cNvSpPr>
          <p:nvPr>
            <p:ph type="body" idx="4294967295"/>
          </p:nvPr>
        </p:nvSpPr>
        <p:spPr>
          <a:xfrm>
            <a:off x="2374558" y="3108899"/>
            <a:ext cx="2177399" cy="436200"/>
          </a:xfrm>
          <a:prstGeom prst="rect">
            <a:avLst/>
          </a:prstGeom>
        </p:spPr>
        <p:txBody>
          <a:bodyPr lIns="91425" tIns="91425" rIns="91425" bIns="91425" anchor="t" anchorCtr="0">
            <a:noAutofit/>
          </a:bodyPr>
          <a:lstStyle/>
          <a:p>
            <a:pPr lvl="0" algn="ctr">
              <a:spcBef>
                <a:spcPts val="0"/>
              </a:spcBef>
              <a:buNone/>
            </a:pPr>
            <a:r>
              <a:rPr lang="en" sz="1700">
                <a:solidFill>
                  <a:schemeClr val="dk1"/>
                </a:solidFill>
              </a:rPr>
              <a:t>Stephanie Fan</a:t>
            </a:r>
          </a:p>
        </p:txBody>
      </p:sp>
      <p:cxnSp>
        <p:nvCxnSpPr>
          <p:cNvPr id="352" name="Shape 352"/>
          <p:cNvCxnSpPr/>
          <p:nvPr/>
        </p:nvCxnSpPr>
        <p:spPr>
          <a:xfrm>
            <a:off x="3327800" y="3561937"/>
            <a:ext cx="270900" cy="0"/>
          </a:xfrm>
          <a:prstGeom prst="straightConnector1">
            <a:avLst/>
          </a:prstGeom>
          <a:noFill/>
          <a:ln w="9525" cap="flat" cmpd="sng">
            <a:solidFill>
              <a:schemeClr val="dk2"/>
            </a:solidFill>
            <a:prstDash val="solid"/>
            <a:round/>
            <a:headEnd type="none" w="med" len="med"/>
            <a:tailEnd type="none" w="med" len="med"/>
          </a:ln>
        </p:spPr>
      </p:cxnSp>
      <p:sp>
        <p:nvSpPr>
          <p:cNvPr id="353" name="Shape 353"/>
          <p:cNvSpPr txBox="1">
            <a:spLocks noGrp="1"/>
          </p:cNvSpPr>
          <p:nvPr>
            <p:ph type="body" idx="4294967295"/>
          </p:nvPr>
        </p:nvSpPr>
        <p:spPr>
          <a:xfrm>
            <a:off x="2374544" y="3641660"/>
            <a:ext cx="2177399" cy="1153800"/>
          </a:xfrm>
          <a:prstGeom prst="rect">
            <a:avLst/>
          </a:prstGeom>
        </p:spPr>
        <p:txBody>
          <a:bodyPr lIns="91425" tIns="91425" rIns="91425" bIns="91425" anchor="t" anchorCtr="0">
            <a:noAutofit/>
          </a:bodyPr>
          <a:lstStyle/>
          <a:p>
            <a:pPr lvl="0" algn="ctr" rtl="0">
              <a:spcBef>
                <a:spcPts val="0"/>
              </a:spcBef>
              <a:buNone/>
            </a:pPr>
            <a:r>
              <a:rPr lang="en" sz="1300"/>
              <a:t>Data Visualization Lead</a:t>
            </a:r>
          </a:p>
          <a:p>
            <a:pPr lvl="0" algn="ctr">
              <a:spcBef>
                <a:spcPts val="0"/>
              </a:spcBef>
              <a:buNone/>
            </a:pPr>
            <a:r>
              <a:rPr lang="en" sz="1300"/>
              <a:t>Tableau expert</a:t>
            </a:r>
          </a:p>
        </p:txBody>
      </p:sp>
      <p:sp>
        <p:nvSpPr>
          <p:cNvPr id="354" name="Shape 354"/>
          <p:cNvSpPr txBox="1">
            <a:spLocks noGrp="1"/>
          </p:cNvSpPr>
          <p:nvPr>
            <p:ph type="body" idx="4294967295"/>
          </p:nvPr>
        </p:nvSpPr>
        <p:spPr>
          <a:xfrm>
            <a:off x="4584179" y="3108899"/>
            <a:ext cx="2177399" cy="436200"/>
          </a:xfrm>
          <a:prstGeom prst="rect">
            <a:avLst/>
          </a:prstGeom>
        </p:spPr>
        <p:txBody>
          <a:bodyPr lIns="91425" tIns="91425" rIns="91425" bIns="91425" anchor="t" anchorCtr="0">
            <a:noAutofit/>
          </a:bodyPr>
          <a:lstStyle/>
          <a:p>
            <a:pPr lvl="0" algn="ctr">
              <a:spcBef>
                <a:spcPts val="0"/>
              </a:spcBef>
              <a:buNone/>
            </a:pPr>
            <a:r>
              <a:rPr lang="en" sz="1700">
                <a:solidFill>
                  <a:schemeClr val="dk1"/>
                </a:solidFill>
              </a:rPr>
              <a:t>Hyera Moon</a:t>
            </a:r>
          </a:p>
        </p:txBody>
      </p:sp>
      <p:cxnSp>
        <p:nvCxnSpPr>
          <p:cNvPr id="355" name="Shape 355"/>
          <p:cNvCxnSpPr/>
          <p:nvPr/>
        </p:nvCxnSpPr>
        <p:spPr>
          <a:xfrm>
            <a:off x="5554075" y="3561937"/>
            <a:ext cx="270900" cy="0"/>
          </a:xfrm>
          <a:prstGeom prst="straightConnector1">
            <a:avLst/>
          </a:prstGeom>
          <a:noFill/>
          <a:ln w="9525" cap="flat" cmpd="sng">
            <a:solidFill>
              <a:schemeClr val="dk2"/>
            </a:solidFill>
            <a:prstDash val="solid"/>
            <a:round/>
            <a:headEnd type="none" w="med" len="med"/>
            <a:tailEnd type="none" w="med" len="med"/>
          </a:ln>
        </p:spPr>
      </p:cxnSp>
      <p:sp>
        <p:nvSpPr>
          <p:cNvPr id="356" name="Shape 356"/>
          <p:cNvSpPr txBox="1">
            <a:spLocks noGrp="1"/>
          </p:cNvSpPr>
          <p:nvPr>
            <p:ph type="body" idx="4294967295"/>
          </p:nvPr>
        </p:nvSpPr>
        <p:spPr>
          <a:xfrm>
            <a:off x="4584168" y="3641660"/>
            <a:ext cx="2177399" cy="1153800"/>
          </a:xfrm>
          <a:prstGeom prst="rect">
            <a:avLst/>
          </a:prstGeom>
        </p:spPr>
        <p:txBody>
          <a:bodyPr lIns="91425" tIns="91425" rIns="91425" bIns="91425" anchor="t" anchorCtr="0">
            <a:noAutofit/>
          </a:bodyPr>
          <a:lstStyle/>
          <a:p>
            <a:pPr lvl="0" algn="ctr" rtl="0">
              <a:spcBef>
                <a:spcPts val="0"/>
              </a:spcBef>
              <a:buNone/>
            </a:pPr>
            <a:r>
              <a:rPr lang="en" sz="1300"/>
              <a:t>Predictive Analysis Lead</a:t>
            </a:r>
          </a:p>
          <a:p>
            <a:pPr lvl="0" algn="ctr">
              <a:spcBef>
                <a:spcPts val="0"/>
              </a:spcBef>
              <a:buNone/>
            </a:pPr>
            <a:r>
              <a:rPr lang="en" sz="1300"/>
              <a:t>Mentor demographic data analysis</a:t>
            </a:r>
          </a:p>
        </p:txBody>
      </p:sp>
      <p:sp>
        <p:nvSpPr>
          <p:cNvPr id="357" name="Shape 357"/>
          <p:cNvSpPr txBox="1">
            <a:spLocks noGrp="1"/>
          </p:cNvSpPr>
          <p:nvPr>
            <p:ph type="body" idx="4294967295"/>
          </p:nvPr>
        </p:nvSpPr>
        <p:spPr>
          <a:xfrm>
            <a:off x="6793800" y="3108899"/>
            <a:ext cx="2177399" cy="436200"/>
          </a:xfrm>
          <a:prstGeom prst="rect">
            <a:avLst/>
          </a:prstGeom>
        </p:spPr>
        <p:txBody>
          <a:bodyPr lIns="91425" tIns="91425" rIns="91425" bIns="91425" anchor="t" anchorCtr="0">
            <a:noAutofit/>
          </a:bodyPr>
          <a:lstStyle/>
          <a:p>
            <a:pPr lvl="0" algn="ctr">
              <a:spcBef>
                <a:spcPts val="0"/>
              </a:spcBef>
              <a:buNone/>
            </a:pPr>
            <a:r>
              <a:rPr lang="en" sz="1700">
                <a:solidFill>
                  <a:schemeClr val="dk1"/>
                </a:solidFill>
              </a:rPr>
              <a:t>Leslie Teo</a:t>
            </a:r>
          </a:p>
        </p:txBody>
      </p:sp>
      <p:cxnSp>
        <p:nvCxnSpPr>
          <p:cNvPr id="358" name="Shape 358"/>
          <p:cNvCxnSpPr/>
          <p:nvPr/>
        </p:nvCxnSpPr>
        <p:spPr>
          <a:xfrm>
            <a:off x="7747050" y="3561937"/>
            <a:ext cx="270900" cy="0"/>
          </a:xfrm>
          <a:prstGeom prst="straightConnector1">
            <a:avLst/>
          </a:prstGeom>
          <a:noFill/>
          <a:ln w="9525" cap="flat" cmpd="sng">
            <a:solidFill>
              <a:schemeClr val="dk2"/>
            </a:solidFill>
            <a:prstDash val="solid"/>
            <a:round/>
            <a:headEnd type="none" w="med" len="med"/>
            <a:tailEnd type="none" w="med" len="med"/>
          </a:ln>
        </p:spPr>
      </p:cxnSp>
      <p:sp>
        <p:nvSpPr>
          <p:cNvPr id="359" name="Shape 359"/>
          <p:cNvSpPr txBox="1">
            <a:spLocks noGrp="1"/>
          </p:cNvSpPr>
          <p:nvPr>
            <p:ph type="body" idx="4294967295"/>
          </p:nvPr>
        </p:nvSpPr>
        <p:spPr>
          <a:xfrm>
            <a:off x="6793795" y="3641660"/>
            <a:ext cx="2177399" cy="1153800"/>
          </a:xfrm>
          <a:prstGeom prst="rect">
            <a:avLst/>
          </a:prstGeom>
        </p:spPr>
        <p:txBody>
          <a:bodyPr lIns="91425" tIns="91425" rIns="91425" bIns="91425" anchor="t" anchorCtr="0">
            <a:noAutofit/>
          </a:bodyPr>
          <a:lstStyle/>
          <a:p>
            <a:pPr lvl="0" algn="ctr" rtl="0">
              <a:spcBef>
                <a:spcPts val="0"/>
              </a:spcBef>
              <a:buNone/>
            </a:pPr>
            <a:r>
              <a:rPr lang="en" sz="1300"/>
              <a:t>ETL Lead</a:t>
            </a:r>
          </a:p>
          <a:p>
            <a:pPr lvl="0" algn="ctr">
              <a:spcBef>
                <a:spcPts val="0"/>
              </a:spcBef>
              <a:buNone/>
            </a:pPr>
            <a:r>
              <a:rPr lang="en" sz="1300"/>
              <a:t>Data architecture, storage and retrieval expert</a:t>
            </a:r>
          </a:p>
        </p:txBody>
      </p:sp>
      <p:pic>
        <p:nvPicPr>
          <p:cNvPr id="360" name="Shape 360"/>
          <p:cNvPicPr preferRelativeResize="0"/>
          <p:nvPr/>
        </p:nvPicPr>
        <p:blipFill>
          <a:blip r:embed="rId3">
            <a:alphaModFix/>
          </a:blip>
          <a:stretch>
            <a:fillRect/>
          </a:stretch>
        </p:blipFill>
        <p:spPr>
          <a:xfrm>
            <a:off x="4663674" y="1386801"/>
            <a:ext cx="2018400" cy="1753200"/>
          </a:xfrm>
          <a:prstGeom prst="ellipse">
            <a:avLst/>
          </a:prstGeom>
          <a:noFill/>
          <a:ln>
            <a:noFill/>
          </a:ln>
        </p:spPr>
      </p:pic>
      <p:pic>
        <p:nvPicPr>
          <p:cNvPr id="361" name="Shape 361"/>
          <p:cNvPicPr preferRelativeResize="0"/>
          <p:nvPr/>
        </p:nvPicPr>
        <p:blipFill>
          <a:blip r:embed="rId4">
            <a:alphaModFix/>
          </a:blip>
          <a:stretch>
            <a:fillRect/>
          </a:stretch>
        </p:blipFill>
        <p:spPr>
          <a:xfrm>
            <a:off x="2458460" y="1368039"/>
            <a:ext cx="1742999" cy="1790700"/>
          </a:xfrm>
          <a:prstGeom prst="ellipse">
            <a:avLst/>
          </a:prstGeom>
          <a:noFill/>
          <a:ln>
            <a:noFill/>
          </a:ln>
        </p:spPr>
      </p:pic>
      <p:pic>
        <p:nvPicPr>
          <p:cNvPr id="362" name="Shape 362"/>
          <p:cNvPicPr preferRelativeResize="0"/>
          <p:nvPr/>
        </p:nvPicPr>
        <p:blipFill rotWithShape="1">
          <a:blip r:embed="rId5">
            <a:alphaModFix/>
          </a:blip>
          <a:srcRect l="12280" t="7972" r="9251" b="14018"/>
          <a:stretch/>
        </p:blipFill>
        <p:spPr>
          <a:xfrm>
            <a:off x="256525" y="1402925"/>
            <a:ext cx="1939800" cy="1753200"/>
          </a:xfrm>
          <a:prstGeom prst="ellipse">
            <a:avLst/>
          </a:prstGeom>
          <a:noFill/>
          <a:ln>
            <a:noFill/>
          </a:ln>
        </p:spPr>
      </p:pic>
      <p:pic>
        <p:nvPicPr>
          <p:cNvPr id="363" name="Shape 363"/>
          <p:cNvPicPr preferRelativeResize="0"/>
          <p:nvPr/>
        </p:nvPicPr>
        <p:blipFill>
          <a:blip r:embed="rId6">
            <a:alphaModFix/>
          </a:blip>
          <a:stretch>
            <a:fillRect/>
          </a:stretch>
        </p:blipFill>
        <p:spPr>
          <a:xfrm>
            <a:off x="7144300" y="1479849"/>
            <a:ext cx="1635600" cy="16356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599" cy="572699"/>
          </a:xfrm>
          <a:prstGeom prst="rect">
            <a:avLst/>
          </a:prstGeom>
        </p:spPr>
        <p:txBody>
          <a:bodyPr lIns="91425" tIns="91425" rIns="91425" bIns="91425" anchor="t" anchorCtr="0">
            <a:noAutofit/>
          </a:bodyPr>
          <a:lstStyle/>
          <a:p>
            <a:pPr lvl="0">
              <a:spcBef>
                <a:spcPts val="0"/>
              </a:spcBef>
              <a:buNone/>
            </a:pPr>
            <a:r>
              <a:rPr lang="en"/>
              <a:t>Understanding the problem</a:t>
            </a:r>
          </a:p>
        </p:txBody>
      </p:sp>
      <p:grpSp>
        <p:nvGrpSpPr>
          <p:cNvPr id="82" name="Shape 82"/>
          <p:cNvGrpSpPr/>
          <p:nvPr/>
        </p:nvGrpSpPr>
        <p:grpSpPr>
          <a:xfrm>
            <a:off x="431925" y="1304875"/>
            <a:ext cx="2628924" cy="3416400"/>
            <a:chOff x="431925" y="1304875"/>
            <a:chExt cx="2628924" cy="3416400"/>
          </a:xfrm>
        </p:grpSpPr>
        <p:sp>
          <p:nvSpPr>
            <p:cNvPr id="83" name="Shape 83"/>
            <p:cNvSpPr txBox="1"/>
            <p:nvPr/>
          </p:nvSpPr>
          <p:spPr>
            <a:xfrm>
              <a:off x="431925" y="1304875"/>
              <a:ext cx="2628899" cy="4640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4319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85" name="Shape 85"/>
          <p:cNvSpPr txBox="1">
            <a:spLocks noGrp="1"/>
          </p:cNvSpPr>
          <p:nvPr>
            <p:ph type="body" idx="4294967295"/>
          </p:nvPr>
        </p:nvSpPr>
        <p:spPr>
          <a:xfrm>
            <a:off x="365212" y="1304875"/>
            <a:ext cx="2764800" cy="461400"/>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High dropout in year 2-3</a:t>
            </a:r>
          </a:p>
        </p:txBody>
      </p:sp>
      <p:sp>
        <p:nvSpPr>
          <p:cNvPr id="86" name="Shape 86"/>
          <p:cNvSpPr txBox="1">
            <a:spLocks noGrp="1"/>
          </p:cNvSpPr>
          <p:nvPr>
            <p:ph type="body" idx="4294967295"/>
          </p:nvPr>
        </p:nvSpPr>
        <p:spPr>
          <a:xfrm>
            <a:off x="508325" y="1850300"/>
            <a:ext cx="2478600" cy="2794799"/>
          </a:xfrm>
          <a:prstGeom prst="rect">
            <a:avLst/>
          </a:prstGeom>
        </p:spPr>
        <p:txBody>
          <a:bodyPr lIns="91425" tIns="91425" rIns="91425" bIns="91425" anchor="t" anchorCtr="0">
            <a:noAutofit/>
          </a:bodyPr>
          <a:lstStyle/>
          <a:p>
            <a:pPr lvl="0">
              <a:spcBef>
                <a:spcPts val="0"/>
              </a:spcBef>
              <a:buNone/>
            </a:pPr>
            <a:r>
              <a:rPr lang="en" sz="1600"/>
              <a:t>iMentor’s own analysis revealed that a significant percentage of mentors do not complete the 3- or 4-year mentoring commitment, with most dropping out over the second and third year.  </a:t>
            </a:r>
          </a:p>
          <a:p>
            <a:pPr lvl="0">
              <a:spcBef>
                <a:spcPts val="0"/>
              </a:spcBef>
              <a:buNone/>
            </a:pPr>
            <a:endParaRPr sz="1600"/>
          </a:p>
        </p:txBody>
      </p:sp>
      <p:grpSp>
        <p:nvGrpSpPr>
          <p:cNvPr id="87" name="Shape 87"/>
          <p:cNvGrpSpPr/>
          <p:nvPr/>
        </p:nvGrpSpPr>
        <p:grpSpPr>
          <a:xfrm>
            <a:off x="3320450" y="1304875"/>
            <a:ext cx="2632499" cy="3416400"/>
            <a:chOff x="3320450" y="1304875"/>
            <a:chExt cx="2632499" cy="3416400"/>
          </a:xfrm>
        </p:grpSpPr>
        <p:sp>
          <p:nvSpPr>
            <p:cNvPr id="88" name="Shape 88"/>
            <p:cNvSpPr txBox="1"/>
            <p:nvPr/>
          </p:nvSpPr>
          <p:spPr>
            <a:xfrm>
              <a:off x="3324050" y="1304875"/>
              <a:ext cx="2628899" cy="4640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332045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90" name="Shape 90"/>
          <p:cNvSpPr txBox="1">
            <a:spLocks noGrp="1"/>
          </p:cNvSpPr>
          <p:nvPr>
            <p:ph type="body" idx="4294967295"/>
          </p:nvPr>
        </p:nvSpPr>
        <p:spPr>
          <a:xfrm>
            <a:off x="3389450" y="1304875"/>
            <a:ext cx="2494499" cy="461399"/>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2 Program Types</a:t>
            </a:r>
          </a:p>
        </p:txBody>
      </p:sp>
      <p:sp>
        <p:nvSpPr>
          <p:cNvPr id="91" name="Shape 91"/>
          <p:cNvSpPr txBox="1">
            <a:spLocks noGrp="1"/>
          </p:cNvSpPr>
          <p:nvPr>
            <p:ph type="body" idx="4294967295"/>
          </p:nvPr>
        </p:nvSpPr>
        <p:spPr>
          <a:xfrm>
            <a:off x="3396775" y="1850300"/>
            <a:ext cx="2478600" cy="2794799"/>
          </a:xfrm>
          <a:prstGeom prst="rect">
            <a:avLst/>
          </a:prstGeom>
        </p:spPr>
        <p:txBody>
          <a:bodyPr lIns="91425" tIns="91425" rIns="91425" bIns="91425" anchor="t" anchorCtr="0">
            <a:noAutofit/>
          </a:bodyPr>
          <a:lstStyle/>
          <a:p>
            <a:pPr marL="457200" lvl="0" indent="-330200">
              <a:spcBef>
                <a:spcPts val="0"/>
              </a:spcBef>
              <a:buSzPct val="100000"/>
              <a:buFont typeface="Arial"/>
              <a:buChar char="•"/>
            </a:pPr>
            <a:r>
              <a:rPr lang="en" sz="1600" dirty="0"/>
              <a:t>College Ready (4-year program)</a:t>
            </a:r>
          </a:p>
          <a:p>
            <a:pPr marL="457200" lvl="0" indent="-330200">
              <a:spcBef>
                <a:spcPts val="0"/>
              </a:spcBef>
              <a:buSzPct val="100000"/>
              <a:buFont typeface="Arial"/>
              <a:buChar char="•"/>
            </a:pPr>
            <a:r>
              <a:rPr lang="en" sz="1600" dirty="0"/>
              <a:t>College Transition (3-year program)</a:t>
            </a:r>
          </a:p>
        </p:txBody>
      </p:sp>
      <p:grpSp>
        <p:nvGrpSpPr>
          <p:cNvPr id="92" name="Shape 92"/>
          <p:cNvGrpSpPr/>
          <p:nvPr/>
        </p:nvGrpSpPr>
        <p:grpSpPr>
          <a:xfrm>
            <a:off x="6212550" y="1304875"/>
            <a:ext cx="2632499" cy="3416400"/>
            <a:chOff x="6212550" y="1304875"/>
            <a:chExt cx="2632499" cy="3416400"/>
          </a:xfrm>
        </p:grpSpPr>
        <p:sp>
          <p:nvSpPr>
            <p:cNvPr id="93" name="Shape 93"/>
            <p:cNvSpPr/>
            <p:nvPr/>
          </p:nvSpPr>
          <p:spPr>
            <a:xfrm>
              <a:off x="6215400" y="1304875"/>
              <a:ext cx="2628899" cy="3416400"/>
            </a:xfrm>
            <a:prstGeom prst="rect">
              <a:avLst/>
            </a:prstGeom>
            <a:no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 name="Shape 94"/>
            <p:cNvSpPr txBox="1"/>
            <p:nvPr/>
          </p:nvSpPr>
          <p:spPr>
            <a:xfrm>
              <a:off x="6212550" y="1304875"/>
              <a:ext cx="2632499" cy="464099"/>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95" name="Shape 95"/>
          <p:cNvSpPr txBox="1">
            <a:spLocks noGrp="1"/>
          </p:cNvSpPr>
          <p:nvPr>
            <p:ph type="body" idx="4294967295"/>
          </p:nvPr>
        </p:nvSpPr>
        <p:spPr>
          <a:xfrm>
            <a:off x="6272475" y="1304875"/>
            <a:ext cx="2494499" cy="461399"/>
          </a:xfrm>
          <a:prstGeom prst="rect">
            <a:avLst/>
          </a:prstGeom>
        </p:spPr>
        <p:txBody>
          <a:bodyPr lIns="91425" tIns="91425" rIns="91425" bIns="91425" anchor="t" anchorCtr="0">
            <a:noAutofit/>
          </a:bodyPr>
          <a:lstStyle/>
          <a:p>
            <a:pPr lvl="0">
              <a:spcBef>
                <a:spcPts val="0"/>
              </a:spcBef>
              <a:spcAft>
                <a:spcPts val="0"/>
              </a:spcAft>
              <a:buNone/>
            </a:pPr>
            <a:r>
              <a:rPr lang="en">
                <a:solidFill>
                  <a:schemeClr val="lt1"/>
                </a:solidFill>
              </a:rPr>
              <a:t>Any indicators?</a:t>
            </a:r>
          </a:p>
        </p:txBody>
      </p:sp>
      <p:sp>
        <p:nvSpPr>
          <p:cNvPr id="96" name="Shape 96"/>
          <p:cNvSpPr txBox="1">
            <a:spLocks noGrp="1"/>
          </p:cNvSpPr>
          <p:nvPr>
            <p:ph type="body" idx="4294967295"/>
          </p:nvPr>
        </p:nvSpPr>
        <p:spPr>
          <a:xfrm>
            <a:off x="6286400" y="1850300"/>
            <a:ext cx="2478600" cy="2794799"/>
          </a:xfrm>
          <a:prstGeom prst="rect">
            <a:avLst/>
          </a:prstGeom>
        </p:spPr>
        <p:txBody>
          <a:bodyPr lIns="91425" tIns="91425" rIns="91425" bIns="91425" anchor="t" anchorCtr="0">
            <a:noAutofit/>
          </a:bodyPr>
          <a:lstStyle/>
          <a:p>
            <a:pPr marL="457200" lvl="0" indent="-330200" rtl="0">
              <a:spcBef>
                <a:spcPts val="0"/>
              </a:spcBef>
              <a:buSzPct val="100000"/>
              <a:buFont typeface="Arial"/>
              <a:buChar char="•"/>
            </a:pPr>
            <a:r>
              <a:rPr lang="en" sz="1600" dirty="0"/>
              <a:t>Mentors demographic attributes</a:t>
            </a:r>
          </a:p>
          <a:p>
            <a:pPr marL="412750" lvl="0" indent="-285750">
              <a:spcBef>
                <a:spcPts val="0"/>
              </a:spcBef>
              <a:buSzPct val="100000"/>
              <a:buFont typeface="Arial"/>
              <a:buChar char="•"/>
            </a:pPr>
            <a:r>
              <a:rPr lang="en" sz="1600" dirty="0"/>
              <a:t>Mentors </a:t>
            </a:r>
            <a:r>
              <a:rPr lang="en" sz="1600" dirty="0" smtClean="0"/>
              <a:t>behavior:</a:t>
            </a:r>
            <a:r>
              <a:rPr lang="en-CA" sz="1600" dirty="0"/>
              <a:t> </a:t>
            </a:r>
            <a:r>
              <a:rPr lang="en" sz="1600" dirty="0" smtClean="0"/>
              <a:t>message </a:t>
            </a:r>
            <a:r>
              <a:rPr lang="en" sz="1600" dirty="0"/>
              <a:t>frequencies, responsiveness and length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490250" y="526350"/>
            <a:ext cx="6216600" cy="4090800"/>
          </a:xfrm>
          <a:prstGeom prst="rect">
            <a:avLst/>
          </a:prstGeom>
        </p:spPr>
        <p:txBody>
          <a:bodyPr lIns="91425" tIns="91425" rIns="91425" bIns="91425" anchor="ctr" anchorCtr="0">
            <a:noAutofit/>
          </a:bodyPr>
          <a:lstStyle/>
          <a:p>
            <a:pPr lvl="0">
              <a:spcBef>
                <a:spcPts val="0"/>
              </a:spcBef>
              <a:buNone/>
            </a:pPr>
            <a:r>
              <a:rPr lang="en" sz="4200" b="1">
                <a:solidFill>
                  <a:srgbClr val="FFFFFF"/>
                </a:solidFill>
              </a:rPr>
              <a:t>Project objective: </a:t>
            </a:r>
          </a:p>
          <a:p>
            <a:pPr lvl="0">
              <a:spcBef>
                <a:spcPts val="0"/>
              </a:spcBef>
              <a:buNone/>
            </a:pPr>
            <a:r>
              <a:rPr lang="en" sz="3000">
                <a:solidFill>
                  <a:srgbClr val="FFFFFF"/>
                </a:solidFill>
              </a:rPr>
              <a:t>Establish a successful framework for repeatable and continued analysis of possible indicators of mentors dropout</a:t>
            </a:r>
          </a:p>
        </p:txBody>
      </p:sp>
      <p:pic>
        <p:nvPicPr>
          <p:cNvPr id="102" name="Shape 102"/>
          <p:cNvPicPr preferRelativeResize="0"/>
          <p:nvPr/>
        </p:nvPicPr>
        <p:blipFill>
          <a:blip r:embed="rId3">
            <a:alphaModFix/>
          </a:blip>
          <a:stretch>
            <a:fillRect/>
          </a:stretch>
        </p:blipFill>
        <p:spPr>
          <a:xfrm>
            <a:off x="6426725" y="75072"/>
            <a:ext cx="2526150" cy="24965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107" name="Shape 107"/>
          <p:cNvPicPr preferRelativeResize="0"/>
          <p:nvPr/>
        </p:nvPicPr>
        <p:blipFill>
          <a:blip r:embed="rId3">
            <a:alphaModFix amt="80000"/>
          </a:blip>
          <a:stretch>
            <a:fillRect/>
          </a:stretch>
        </p:blipFill>
        <p:spPr>
          <a:xfrm>
            <a:off x="6113099" y="301474"/>
            <a:ext cx="2664923" cy="2430448"/>
          </a:xfrm>
          <a:prstGeom prst="rect">
            <a:avLst/>
          </a:prstGeom>
          <a:noFill/>
          <a:ln>
            <a:noFill/>
          </a:ln>
        </p:spPr>
      </p:pic>
      <p:sp>
        <p:nvSpPr>
          <p:cNvPr id="108" name="Shape 108"/>
          <p:cNvSpPr txBox="1">
            <a:spLocks noGrp="1"/>
          </p:cNvSpPr>
          <p:nvPr>
            <p:ph type="title" idx="4294967295"/>
          </p:nvPr>
        </p:nvSpPr>
        <p:spPr>
          <a:xfrm>
            <a:off x="311700" y="445025"/>
            <a:ext cx="7292700" cy="572700"/>
          </a:xfrm>
          <a:prstGeom prst="rect">
            <a:avLst/>
          </a:prstGeom>
        </p:spPr>
        <p:txBody>
          <a:bodyPr lIns="91425" tIns="91425" rIns="91425" bIns="91425" anchor="t" anchorCtr="0">
            <a:noAutofit/>
          </a:bodyPr>
          <a:lstStyle/>
          <a:p>
            <a:pPr lvl="0" rtl="0">
              <a:spcBef>
                <a:spcPts val="0"/>
              </a:spcBef>
              <a:buNone/>
            </a:pPr>
            <a:r>
              <a:rPr lang="en"/>
              <a:t>In scope</a:t>
            </a:r>
          </a:p>
        </p:txBody>
      </p:sp>
      <p:sp>
        <p:nvSpPr>
          <p:cNvPr id="109" name="Shape 109"/>
          <p:cNvSpPr txBox="1">
            <a:spLocks noGrp="1"/>
          </p:cNvSpPr>
          <p:nvPr>
            <p:ph type="body" idx="4294967295"/>
          </p:nvPr>
        </p:nvSpPr>
        <p:spPr>
          <a:xfrm>
            <a:off x="311700" y="1000075"/>
            <a:ext cx="8591100" cy="3416400"/>
          </a:xfrm>
          <a:prstGeom prst="rect">
            <a:avLst/>
          </a:prstGeom>
        </p:spPr>
        <p:txBody>
          <a:bodyPr lIns="91425" tIns="91425" rIns="91425" bIns="91425" anchor="t" anchorCtr="0">
            <a:noAutofit/>
          </a:bodyPr>
          <a:lstStyle/>
          <a:p>
            <a:pPr lvl="0">
              <a:spcBef>
                <a:spcPts val="0"/>
              </a:spcBef>
              <a:buNone/>
            </a:pPr>
            <a:r>
              <a:rPr lang="en" dirty="0">
                <a:solidFill>
                  <a:schemeClr val="dk1"/>
                </a:solidFill>
              </a:rPr>
              <a:t>The analysis will cover:</a:t>
            </a:r>
          </a:p>
          <a:p>
            <a:pPr marL="457200" lvl="0" indent="-361950" rtl="0">
              <a:spcBef>
                <a:spcPts val="0"/>
              </a:spcBef>
              <a:buClr>
                <a:schemeClr val="dk1"/>
              </a:buClr>
              <a:buSzPct val="100000"/>
              <a:buFont typeface="Arial"/>
              <a:buChar char="•"/>
            </a:pPr>
            <a:r>
              <a:rPr lang="en" dirty="0">
                <a:solidFill>
                  <a:schemeClr val="dk1"/>
                </a:solidFill>
              </a:rPr>
              <a:t>Mentors demographic information</a:t>
            </a:r>
          </a:p>
          <a:p>
            <a:pPr marL="457200" lvl="0" indent="-361950" rtl="0">
              <a:spcBef>
                <a:spcPts val="0"/>
              </a:spcBef>
              <a:buClr>
                <a:schemeClr val="dk1"/>
              </a:buClr>
              <a:buSzPct val="100000"/>
              <a:buFont typeface="Arial"/>
              <a:buChar char="•"/>
            </a:pPr>
            <a:r>
              <a:rPr lang="en" dirty="0">
                <a:solidFill>
                  <a:schemeClr val="dk1"/>
                </a:solidFill>
              </a:rPr>
              <a:t>Message log data for one school year 15-16 i.e. excludes the content of messages</a:t>
            </a:r>
          </a:p>
          <a:p>
            <a:pPr marL="457200" lvl="0" indent="-361950" rtl="0">
              <a:spcBef>
                <a:spcPts val="0"/>
              </a:spcBef>
              <a:buClr>
                <a:schemeClr val="dk1"/>
              </a:buClr>
              <a:buSzPct val="100000"/>
              <a:buFont typeface="Arial"/>
              <a:buChar char="•"/>
            </a:pPr>
            <a:r>
              <a:rPr lang="en" dirty="0">
                <a:solidFill>
                  <a:schemeClr val="dk1"/>
                </a:solidFill>
              </a:rPr>
              <a:t>Mentors participating in iMentor NYC only</a:t>
            </a:r>
          </a:p>
          <a:p>
            <a:pPr lvl="0" rtl="0">
              <a:spcBef>
                <a:spcPts val="0"/>
              </a:spcBef>
              <a:buNone/>
            </a:pPr>
            <a:r>
              <a:rPr lang="en" dirty="0">
                <a:solidFill>
                  <a:schemeClr val="dk1"/>
                </a:solidFill>
              </a:rPr>
              <a:t>Note 1: Additional datasets are still processed in our ETL since will be used in the future analysis.</a:t>
            </a:r>
          </a:p>
          <a:p>
            <a:pPr lvl="0" rtl="0">
              <a:spcBef>
                <a:spcPts val="0"/>
              </a:spcBef>
              <a:buNone/>
            </a:pPr>
            <a:r>
              <a:rPr lang="en" dirty="0">
                <a:solidFill>
                  <a:schemeClr val="dk1"/>
                </a:solidFill>
              </a:rPr>
              <a:t>Note 2: Further data is recommended to be included as a next step of this project.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71250" y="2141250"/>
            <a:ext cx="7852199" cy="861000"/>
          </a:xfrm>
          <a:prstGeom prst="rect">
            <a:avLst/>
          </a:prstGeom>
        </p:spPr>
        <p:txBody>
          <a:bodyPr lIns="91425" tIns="91425" rIns="91425" bIns="91425" anchor="ctr" anchorCtr="0">
            <a:noAutofit/>
          </a:bodyPr>
          <a:lstStyle/>
          <a:p>
            <a:pPr marL="457200" lvl="0" indent="-228600">
              <a:spcBef>
                <a:spcPts val="0"/>
              </a:spcBef>
              <a:buAutoNum type="arabicPeriod"/>
            </a:pPr>
            <a:r>
              <a:rPr lang="en-CA" dirty="0" smtClean="0"/>
              <a:t> </a:t>
            </a:r>
            <a:r>
              <a:rPr lang="en" dirty="0" smtClean="0"/>
              <a:t>Analysis </a:t>
            </a:r>
            <a:r>
              <a:rPr lang="en" dirty="0"/>
              <a:t>Framework</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cxnSp>
        <p:nvCxnSpPr>
          <p:cNvPr id="119" name="Shape 119"/>
          <p:cNvCxnSpPr/>
          <p:nvPr/>
        </p:nvCxnSpPr>
        <p:spPr>
          <a:xfrm>
            <a:off x="291400" y="2989375"/>
            <a:ext cx="3105000" cy="0"/>
          </a:xfrm>
          <a:prstGeom prst="straightConnector1">
            <a:avLst/>
          </a:prstGeom>
          <a:noFill/>
          <a:ln w="9525" cap="flat" cmpd="sng">
            <a:solidFill>
              <a:srgbClr val="B4A7D6"/>
            </a:solidFill>
            <a:prstDash val="dot"/>
            <a:round/>
            <a:headEnd type="none" w="lg" len="lg"/>
            <a:tailEnd type="none" w="lg" len="lg"/>
          </a:ln>
        </p:spPr>
      </p:cxnSp>
      <p:cxnSp>
        <p:nvCxnSpPr>
          <p:cNvPr id="120" name="Shape 120"/>
          <p:cNvCxnSpPr/>
          <p:nvPr/>
        </p:nvCxnSpPr>
        <p:spPr>
          <a:xfrm>
            <a:off x="291400" y="3675175"/>
            <a:ext cx="3105000" cy="0"/>
          </a:xfrm>
          <a:prstGeom prst="straightConnector1">
            <a:avLst/>
          </a:prstGeom>
          <a:noFill/>
          <a:ln w="9525" cap="flat" cmpd="sng">
            <a:solidFill>
              <a:srgbClr val="B4A7D6"/>
            </a:solidFill>
            <a:prstDash val="dot"/>
            <a:round/>
            <a:headEnd type="none" w="lg" len="lg"/>
            <a:tailEnd type="none" w="lg" len="lg"/>
          </a:ln>
        </p:spPr>
      </p:cxnSp>
      <p:cxnSp>
        <p:nvCxnSpPr>
          <p:cNvPr id="121" name="Shape 121"/>
          <p:cNvCxnSpPr/>
          <p:nvPr/>
        </p:nvCxnSpPr>
        <p:spPr>
          <a:xfrm>
            <a:off x="291400" y="4437175"/>
            <a:ext cx="3105000" cy="0"/>
          </a:xfrm>
          <a:prstGeom prst="straightConnector1">
            <a:avLst/>
          </a:prstGeom>
          <a:noFill/>
          <a:ln w="9525" cap="flat" cmpd="sng">
            <a:solidFill>
              <a:srgbClr val="B4A7D6"/>
            </a:solidFill>
            <a:prstDash val="dot"/>
            <a:round/>
            <a:headEnd type="none" w="lg" len="lg"/>
            <a:tailEnd type="none" w="lg" len="lg"/>
          </a:ln>
        </p:spPr>
      </p:cxnSp>
      <p:sp>
        <p:nvSpPr>
          <p:cNvPr id="122" name="Shape 122"/>
          <p:cNvSpPr txBox="1">
            <a:spLocks noGrp="1"/>
          </p:cNvSpPr>
          <p:nvPr>
            <p:ph type="title" idx="4294967295"/>
          </p:nvPr>
        </p:nvSpPr>
        <p:spPr>
          <a:xfrm>
            <a:off x="311700" y="445025"/>
            <a:ext cx="7292700" cy="572700"/>
          </a:xfrm>
          <a:prstGeom prst="rect">
            <a:avLst/>
          </a:prstGeom>
        </p:spPr>
        <p:txBody>
          <a:bodyPr lIns="91425" tIns="91425" rIns="91425" bIns="91425" anchor="t" anchorCtr="0">
            <a:noAutofit/>
          </a:bodyPr>
          <a:lstStyle/>
          <a:p>
            <a:pPr lvl="0" rtl="0">
              <a:spcBef>
                <a:spcPts val="0"/>
              </a:spcBef>
              <a:buNone/>
            </a:pPr>
            <a:r>
              <a:rPr lang="en"/>
              <a:t>Framework Chart</a:t>
            </a:r>
          </a:p>
        </p:txBody>
      </p:sp>
      <p:sp>
        <p:nvSpPr>
          <p:cNvPr id="123" name="Shape 123"/>
          <p:cNvSpPr/>
          <p:nvPr/>
        </p:nvSpPr>
        <p:spPr>
          <a:xfrm>
            <a:off x="3583925" y="2513325"/>
            <a:ext cx="5047600" cy="572700"/>
          </a:xfrm>
          <a:prstGeom prst="flowChartMagneticDisk">
            <a:avLst/>
          </a:prstGeom>
          <a:solidFill>
            <a:schemeClr val="accent3"/>
          </a:solidFill>
          <a:ln w="9525" cap="flat" cmpd="sng">
            <a:solidFill>
              <a:schemeClr val="dk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200"/>
              <a:t>Postgres SQL database </a:t>
            </a:r>
          </a:p>
        </p:txBody>
      </p:sp>
      <p:sp>
        <p:nvSpPr>
          <p:cNvPr id="124" name="Shape 124"/>
          <p:cNvSpPr/>
          <p:nvPr/>
        </p:nvSpPr>
        <p:spPr>
          <a:xfrm>
            <a:off x="3185325" y="1707034"/>
            <a:ext cx="1454334" cy="514083"/>
          </a:xfrm>
          <a:prstGeom prst="flowChartInputOutpu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200"/>
              <a:t>Match history</a:t>
            </a:r>
          </a:p>
        </p:txBody>
      </p:sp>
      <p:sp>
        <p:nvSpPr>
          <p:cNvPr id="125" name="Shape 125"/>
          <p:cNvSpPr/>
          <p:nvPr/>
        </p:nvSpPr>
        <p:spPr>
          <a:xfrm>
            <a:off x="4135915" y="1707034"/>
            <a:ext cx="1454334" cy="514083"/>
          </a:xfrm>
          <a:prstGeom prst="flowChartInputOutpu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200"/>
              <a:t>Mentor demographic</a:t>
            </a:r>
          </a:p>
        </p:txBody>
      </p:sp>
      <p:sp>
        <p:nvSpPr>
          <p:cNvPr id="126" name="Shape 126"/>
          <p:cNvSpPr/>
          <p:nvPr/>
        </p:nvSpPr>
        <p:spPr>
          <a:xfrm>
            <a:off x="3241303" y="3180306"/>
            <a:ext cx="2661388" cy="630518"/>
          </a:xfrm>
          <a:prstGeom prst="flowChartMerge">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Match + Demographic</a:t>
            </a:r>
          </a:p>
        </p:txBody>
      </p:sp>
      <p:sp>
        <p:nvSpPr>
          <p:cNvPr id="127" name="Shape 127"/>
          <p:cNvSpPr/>
          <p:nvPr/>
        </p:nvSpPr>
        <p:spPr>
          <a:xfrm>
            <a:off x="5999550" y="3180306"/>
            <a:ext cx="2923499" cy="630518"/>
          </a:xfrm>
          <a:prstGeom prst="flowChartMerge">
            <a:avLst/>
          </a:prstGeom>
          <a:solidFill>
            <a:srgbClr val="93C47D"/>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Message logs mentor + mentee</a:t>
            </a:r>
          </a:p>
        </p:txBody>
      </p:sp>
      <p:sp>
        <p:nvSpPr>
          <p:cNvPr id="128" name="Shape 128"/>
          <p:cNvSpPr/>
          <p:nvPr/>
        </p:nvSpPr>
        <p:spPr>
          <a:xfrm>
            <a:off x="5201819" y="1707035"/>
            <a:ext cx="1595485" cy="514083"/>
          </a:xfrm>
          <a:prstGeom prst="flowChartInputOutpu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Message logs</a:t>
            </a:r>
          </a:p>
        </p:txBody>
      </p:sp>
      <p:sp>
        <p:nvSpPr>
          <p:cNvPr id="129" name="Shape 129"/>
          <p:cNvSpPr/>
          <p:nvPr/>
        </p:nvSpPr>
        <p:spPr>
          <a:xfrm>
            <a:off x="7018354" y="1707034"/>
            <a:ext cx="1872140" cy="514083"/>
          </a:xfrm>
          <a:prstGeom prst="flowChartInputOutpu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 sz="1200"/>
              <a:t>iMentor master file </a:t>
            </a:r>
          </a:p>
        </p:txBody>
      </p:sp>
      <p:sp>
        <p:nvSpPr>
          <p:cNvPr id="130" name="Shape 130"/>
          <p:cNvSpPr/>
          <p:nvPr/>
        </p:nvSpPr>
        <p:spPr>
          <a:xfrm>
            <a:off x="3357725" y="1078125"/>
            <a:ext cx="3104999" cy="388800"/>
          </a:xfrm>
          <a:prstGeom prst="roundRect">
            <a:avLst>
              <a:gd name="adj" fmla="val 16667"/>
            </a:avLst>
          </a:prstGeom>
          <a:solidFill>
            <a:srgbClr val="FFE5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iMentor Online Platform</a:t>
            </a:r>
          </a:p>
        </p:txBody>
      </p:sp>
      <p:sp>
        <p:nvSpPr>
          <p:cNvPr id="131" name="Shape 131"/>
          <p:cNvSpPr/>
          <p:nvPr/>
        </p:nvSpPr>
        <p:spPr>
          <a:xfrm>
            <a:off x="7185348" y="1015475"/>
            <a:ext cx="1872140" cy="514083"/>
          </a:xfrm>
          <a:prstGeom prst="flowChartInputOutput">
            <a:avLst/>
          </a:prstGeom>
          <a:solidFill>
            <a:srgbClr val="CFE2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sz="1200"/>
              <a:t>Dept of Education</a:t>
            </a:r>
          </a:p>
        </p:txBody>
      </p:sp>
      <p:cxnSp>
        <p:nvCxnSpPr>
          <p:cNvPr id="132" name="Shape 132"/>
          <p:cNvCxnSpPr>
            <a:stCxn id="130" idx="2"/>
            <a:endCxn id="125" idx="0"/>
          </p:cNvCxnSpPr>
          <p:nvPr/>
        </p:nvCxnSpPr>
        <p:spPr>
          <a:xfrm>
            <a:off x="4910225" y="1466925"/>
            <a:ext cx="98400" cy="240000"/>
          </a:xfrm>
          <a:prstGeom prst="straightConnector1">
            <a:avLst/>
          </a:prstGeom>
          <a:noFill/>
          <a:ln w="9525" cap="flat" cmpd="sng">
            <a:solidFill>
              <a:schemeClr val="dk2"/>
            </a:solidFill>
            <a:prstDash val="solid"/>
            <a:round/>
            <a:headEnd type="none" w="lg" len="lg"/>
            <a:tailEnd type="triangle" w="lg" len="lg"/>
          </a:ln>
        </p:spPr>
      </p:cxnSp>
      <p:cxnSp>
        <p:nvCxnSpPr>
          <p:cNvPr id="133" name="Shape 133"/>
          <p:cNvCxnSpPr>
            <a:stCxn id="130" idx="2"/>
            <a:endCxn id="128" idx="1"/>
          </p:cNvCxnSpPr>
          <p:nvPr/>
        </p:nvCxnSpPr>
        <p:spPr>
          <a:xfrm>
            <a:off x="4910225" y="1466925"/>
            <a:ext cx="1089300" cy="240000"/>
          </a:xfrm>
          <a:prstGeom prst="straightConnector1">
            <a:avLst/>
          </a:prstGeom>
          <a:noFill/>
          <a:ln w="9525" cap="flat" cmpd="sng">
            <a:solidFill>
              <a:schemeClr val="dk2"/>
            </a:solidFill>
            <a:prstDash val="solid"/>
            <a:round/>
            <a:headEnd type="none" w="lg" len="lg"/>
            <a:tailEnd type="triangle" w="lg" len="lg"/>
          </a:ln>
        </p:spPr>
      </p:cxnSp>
      <p:cxnSp>
        <p:nvCxnSpPr>
          <p:cNvPr id="134" name="Shape 134"/>
          <p:cNvCxnSpPr>
            <a:stCxn id="130" idx="2"/>
            <a:endCxn id="124" idx="0"/>
          </p:cNvCxnSpPr>
          <p:nvPr/>
        </p:nvCxnSpPr>
        <p:spPr>
          <a:xfrm flipH="1">
            <a:off x="4057925" y="1466925"/>
            <a:ext cx="852300" cy="240000"/>
          </a:xfrm>
          <a:prstGeom prst="straightConnector1">
            <a:avLst/>
          </a:prstGeom>
          <a:noFill/>
          <a:ln w="9525" cap="flat" cmpd="sng">
            <a:solidFill>
              <a:schemeClr val="dk2"/>
            </a:solidFill>
            <a:prstDash val="solid"/>
            <a:round/>
            <a:headEnd type="none" w="lg" len="lg"/>
            <a:tailEnd type="triangle" w="lg" len="lg"/>
          </a:ln>
        </p:spPr>
      </p:cxnSp>
      <p:cxnSp>
        <p:nvCxnSpPr>
          <p:cNvPr id="135" name="Shape 135"/>
          <p:cNvCxnSpPr>
            <a:stCxn id="131" idx="3"/>
            <a:endCxn id="129" idx="1"/>
          </p:cNvCxnSpPr>
          <p:nvPr/>
        </p:nvCxnSpPr>
        <p:spPr>
          <a:xfrm>
            <a:off x="7934204" y="1529558"/>
            <a:ext cx="20100" cy="177600"/>
          </a:xfrm>
          <a:prstGeom prst="straightConnector1">
            <a:avLst/>
          </a:prstGeom>
          <a:noFill/>
          <a:ln w="9525" cap="flat" cmpd="sng">
            <a:solidFill>
              <a:schemeClr val="dk2"/>
            </a:solidFill>
            <a:prstDash val="solid"/>
            <a:round/>
            <a:headEnd type="none" w="lg" len="lg"/>
            <a:tailEnd type="triangle" w="lg" len="lg"/>
          </a:ln>
        </p:spPr>
      </p:cxnSp>
      <p:cxnSp>
        <p:nvCxnSpPr>
          <p:cNvPr id="136" name="Shape 136"/>
          <p:cNvCxnSpPr>
            <a:stCxn id="129" idx="3"/>
            <a:endCxn id="123" idx="1"/>
          </p:cNvCxnSpPr>
          <p:nvPr/>
        </p:nvCxnSpPr>
        <p:spPr>
          <a:xfrm flipH="1">
            <a:off x="6107611" y="2221117"/>
            <a:ext cx="1659600" cy="292200"/>
          </a:xfrm>
          <a:prstGeom prst="straightConnector1">
            <a:avLst/>
          </a:prstGeom>
          <a:noFill/>
          <a:ln w="9525" cap="flat" cmpd="sng">
            <a:solidFill>
              <a:schemeClr val="dk2"/>
            </a:solidFill>
            <a:prstDash val="solid"/>
            <a:round/>
            <a:headEnd type="none" w="lg" len="lg"/>
            <a:tailEnd type="triangle" w="lg" len="lg"/>
          </a:ln>
        </p:spPr>
      </p:cxnSp>
      <p:cxnSp>
        <p:nvCxnSpPr>
          <p:cNvPr id="137" name="Shape 137"/>
          <p:cNvCxnSpPr>
            <a:stCxn id="128" idx="3"/>
            <a:endCxn id="123" idx="1"/>
          </p:cNvCxnSpPr>
          <p:nvPr/>
        </p:nvCxnSpPr>
        <p:spPr>
          <a:xfrm>
            <a:off x="5840013" y="2221118"/>
            <a:ext cx="267600" cy="292200"/>
          </a:xfrm>
          <a:prstGeom prst="straightConnector1">
            <a:avLst/>
          </a:prstGeom>
          <a:noFill/>
          <a:ln w="9525" cap="flat" cmpd="sng">
            <a:solidFill>
              <a:schemeClr val="dk2"/>
            </a:solidFill>
            <a:prstDash val="solid"/>
            <a:round/>
            <a:headEnd type="none" w="lg" len="lg"/>
            <a:tailEnd type="triangle" w="lg" len="lg"/>
          </a:ln>
        </p:spPr>
      </p:cxnSp>
      <p:cxnSp>
        <p:nvCxnSpPr>
          <p:cNvPr id="138" name="Shape 138"/>
          <p:cNvCxnSpPr>
            <a:stCxn id="125" idx="3"/>
            <a:endCxn id="123" idx="1"/>
          </p:cNvCxnSpPr>
          <p:nvPr/>
        </p:nvCxnSpPr>
        <p:spPr>
          <a:xfrm>
            <a:off x="4717649" y="2221117"/>
            <a:ext cx="1390200" cy="292200"/>
          </a:xfrm>
          <a:prstGeom prst="straightConnector1">
            <a:avLst/>
          </a:prstGeom>
          <a:noFill/>
          <a:ln w="9525" cap="flat" cmpd="sng">
            <a:solidFill>
              <a:schemeClr val="dk2"/>
            </a:solidFill>
            <a:prstDash val="solid"/>
            <a:round/>
            <a:headEnd type="none" w="lg" len="lg"/>
            <a:tailEnd type="triangle" w="lg" len="lg"/>
          </a:ln>
        </p:spPr>
      </p:cxnSp>
      <p:cxnSp>
        <p:nvCxnSpPr>
          <p:cNvPr id="139" name="Shape 139"/>
          <p:cNvCxnSpPr>
            <a:stCxn id="124" idx="3"/>
            <a:endCxn id="123" idx="1"/>
          </p:cNvCxnSpPr>
          <p:nvPr/>
        </p:nvCxnSpPr>
        <p:spPr>
          <a:xfrm>
            <a:off x="3767058" y="2221117"/>
            <a:ext cx="2340600" cy="292200"/>
          </a:xfrm>
          <a:prstGeom prst="straightConnector1">
            <a:avLst/>
          </a:prstGeom>
          <a:noFill/>
          <a:ln w="9525" cap="flat" cmpd="sng">
            <a:solidFill>
              <a:schemeClr val="dk2"/>
            </a:solidFill>
            <a:prstDash val="solid"/>
            <a:round/>
            <a:headEnd type="none" w="lg" len="lg"/>
            <a:tailEnd type="triangle" w="lg" len="lg"/>
          </a:ln>
        </p:spPr>
      </p:cxnSp>
      <p:sp>
        <p:nvSpPr>
          <p:cNvPr id="140" name="Shape 140"/>
          <p:cNvSpPr/>
          <p:nvPr/>
        </p:nvSpPr>
        <p:spPr>
          <a:xfrm>
            <a:off x="3885300" y="3903825"/>
            <a:ext cx="1373400" cy="514075"/>
          </a:xfrm>
          <a:prstGeom prst="flowChartProcess">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Predictive Analysis</a:t>
            </a:r>
          </a:p>
        </p:txBody>
      </p:sp>
      <p:sp>
        <p:nvSpPr>
          <p:cNvPr id="141" name="Shape 141"/>
          <p:cNvSpPr/>
          <p:nvPr/>
        </p:nvSpPr>
        <p:spPr>
          <a:xfrm>
            <a:off x="6798775" y="3905100"/>
            <a:ext cx="1325050" cy="514075"/>
          </a:xfrm>
          <a:prstGeom prst="flowChartProcess">
            <a:avLst/>
          </a:prstGeom>
          <a:solidFill>
            <a:srgbClr val="EA9999"/>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Time Series Analysis</a:t>
            </a:r>
          </a:p>
        </p:txBody>
      </p:sp>
      <p:sp>
        <p:nvSpPr>
          <p:cNvPr id="142" name="Shape 142"/>
          <p:cNvSpPr txBox="1"/>
          <p:nvPr/>
        </p:nvSpPr>
        <p:spPr>
          <a:xfrm>
            <a:off x="157425" y="1085225"/>
            <a:ext cx="2160900" cy="3697800"/>
          </a:xfrm>
          <a:prstGeom prst="rect">
            <a:avLst/>
          </a:prstGeom>
          <a:noFill/>
          <a:ln>
            <a:noFill/>
          </a:ln>
        </p:spPr>
        <p:txBody>
          <a:bodyPr lIns="91425" tIns="91425" rIns="91425" bIns="91425" anchor="t" anchorCtr="0">
            <a:noAutofit/>
          </a:bodyPr>
          <a:lstStyle/>
          <a:p>
            <a:pPr lvl="0">
              <a:spcBef>
                <a:spcPts val="0"/>
              </a:spcBef>
              <a:buNone/>
            </a:pPr>
            <a:r>
              <a:rPr lang="en">
                <a:solidFill>
                  <a:schemeClr val="accent3"/>
                </a:solidFill>
              </a:rPr>
              <a:t>Data sources</a:t>
            </a:r>
          </a:p>
          <a:p>
            <a:pPr lvl="0">
              <a:spcBef>
                <a:spcPts val="0"/>
              </a:spcBef>
              <a:buNone/>
            </a:pPr>
            <a:endParaRPr>
              <a:solidFill>
                <a:schemeClr val="accent3"/>
              </a:solidFill>
            </a:endParaRPr>
          </a:p>
          <a:p>
            <a:pPr lvl="0">
              <a:spcBef>
                <a:spcPts val="0"/>
              </a:spcBef>
              <a:buNone/>
            </a:pPr>
            <a:endParaRPr>
              <a:solidFill>
                <a:schemeClr val="accent3"/>
              </a:solidFill>
            </a:endParaRPr>
          </a:p>
          <a:p>
            <a:pPr lvl="0">
              <a:spcBef>
                <a:spcPts val="0"/>
              </a:spcBef>
              <a:buNone/>
            </a:pPr>
            <a:r>
              <a:rPr lang="en">
                <a:solidFill>
                  <a:schemeClr val="accent3"/>
                </a:solidFill>
              </a:rPr>
              <a:t>Data files</a:t>
            </a:r>
          </a:p>
          <a:p>
            <a:pPr lvl="0">
              <a:spcBef>
                <a:spcPts val="0"/>
              </a:spcBef>
              <a:buNone/>
            </a:pPr>
            <a:endParaRPr>
              <a:solidFill>
                <a:schemeClr val="accent3"/>
              </a:solidFill>
            </a:endParaRPr>
          </a:p>
          <a:p>
            <a:pPr lvl="0">
              <a:spcBef>
                <a:spcPts val="0"/>
              </a:spcBef>
              <a:buNone/>
            </a:pPr>
            <a:endParaRPr>
              <a:solidFill>
                <a:schemeClr val="accent3"/>
              </a:solidFill>
            </a:endParaRPr>
          </a:p>
          <a:p>
            <a:pPr lvl="0">
              <a:spcBef>
                <a:spcPts val="0"/>
              </a:spcBef>
              <a:buNone/>
            </a:pPr>
            <a:r>
              <a:rPr lang="en">
                <a:solidFill>
                  <a:schemeClr val="accent3"/>
                </a:solidFill>
              </a:rPr>
              <a:t>Data ingestion and transformation</a:t>
            </a:r>
          </a:p>
          <a:p>
            <a:pPr lvl="0">
              <a:spcBef>
                <a:spcPts val="0"/>
              </a:spcBef>
              <a:buNone/>
            </a:pPr>
            <a:endParaRPr>
              <a:solidFill>
                <a:schemeClr val="accent3"/>
              </a:solidFill>
            </a:endParaRPr>
          </a:p>
          <a:p>
            <a:pPr lvl="0">
              <a:spcBef>
                <a:spcPts val="0"/>
              </a:spcBef>
              <a:buNone/>
            </a:pPr>
            <a:r>
              <a:rPr lang="en">
                <a:solidFill>
                  <a:schemeClr val="accent3"/>
                </a:solidFill>
              </a:rPr>
              <a:t>Data extraction and merge</a:t>
            </a:r>
          </a:p>
          <a:p>
            <a:pPr lvl="0">
              <a:lnSpc>
                <a:spcPct val="150000"/>
              </a:lnSpc>
              <a:spcBef>
                <a:spcPts val="0"/>
              </a:spcBef>
              <a:buNone/>
            </a:pPr>
            <a:endParaRPr>
              <a:solidFill>
                <a:schemeClr val="accent3"/>
              </a:solidFill>
            </a:endParaRPr>
          </a:p>
          <a:p>
            <a:pPr lvl="0">
              <a:spcBef>
                <a:spcPts val="0"/>
              </a:spcBef>
              <a:buNone/>
            </a:pPr>
            <a:r>
              <a:rPr lang="en">
                <a:solidFill>
                  <a:schemeClr val="accent3"/>
                </a:solidFill>
              </a:rPr>
              <a:t>Additional transformation and analysis</a:t>
            </a:r>
          </a:p>
          <a:p>
            <a:pPr lvl="0">
              <a:lnSpc>
                <a:spcPct val="150000"/>
              </a:lnSpc>
              <a:spcBef>
                <a:spcPts val="0"/>
              </a:spcBef>
              <a:buNone/>
            </a:pPr>
            <a:endParaRPr>
              <a:solidFill>
                <a:schemeClr val="accent3"/>
              </a:solidFill>
            </a:endParaRPr>
          </a:p>
          <a:p>
            <a:pPr lvl="0">
              <a:spcBef>
                <a:spcPts val="0"/>
              </a:spcBef>
              <a:buNone/>
            </a:pPr>
            <a:r>
              <a:rPr lang="en">
                <a:solidFill>
                  <a:schemeClr val="accent3"/>
                </a:solidFill>
              </a:rPr>
              <a:t>Report and Visualization</a:t>
            </a:r>
          </a:p>
        </p:txBody>
      </p:sp>
      <p:sp>
        <p:nvSpPr>
          <p:cNvPr id="143" name="Shape 143"/>
          <p:cNvSpPr/>
          <p:nvPr/>
        </p:nvSpPr>
        <p:spPr>
          <a:xfrm>
            <a:off x="5399300" y="4521750"/>
            <a:ext cx="1373400" cy="448800"/>
          </a:xfrm>
          <a:prstGeom prst="horizontalScroll">
            <a:avLst>
              <a:gd name="adj" fmla="val 12500"/>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Report</a:t>
            </a:r>
          </a:p>
        </p:txBody>
      </p:sp>
      <p:cxnSp>
        <p:nvCxnSpPr>
          <p:cNvPr id="144" name="Shape 144"/>
          <p:cNvCxnSpPr>
            <a:stCxn id="141" idx="2"/>
            <a:endCxn id="143" idx="3"/>
          </p:cNvCxnSpPr>
          <p:nvPr/>
        </p:nvCxnSpPr>
        <p:spPr>
          <a:xfrm flipH="1">
            <a:off x="6772800" y="4419175"/>
            <a:ext cx="688500" cy="327000"/>
          </a:xfrm>
          <a:prstGeom prst="straightConnector1">
            <a:avLst/>
          </a:prstGeom>
          <a:noFill/>
          <a:ln w="9525" cap="flat" cmpd="sng">
            <a:solidFill>
              <a:schemeClr val="dk2"/>
            </a:solidFill>
            <a:prstDash val="solid"/>
            <a:round/>
            <a:headEnd type="none" w="lg" len="lg"/>
            <a:tailEnd type="triangle" w="lg" len="lg"/>
          </a:ln>
        </p:spPr>
      </p:cxnSp>
      <p:cxnSp>
        <p:nvCxnSpPr>
          <p:cNvPr id="145" name="Shape 145"/>
          <p:cNvCxnSpPr>
            <a:stCxn id="140" idx="2"/>
            <a:endCxn id="143" idx="1"/>
          </p:cNvCxnSpPr>
          <p:nvPr/>
        </p:nvCxnSpPr>
        <p:spPr>
          <a:xfrm>
            <a:off x="4572000" y="4417900"/>
            <a:ext cx="827400" cy="328200"/>
          </a:xfrm>
          <a:prstGeom prst="straightConnector1">
            <a:avLst/>
          </a:prstGeom>
          <a:noFill/>
          <a:ln w="9525" cap="flat" cmpd="sng">
            <a:solidFill>
              <a:schemeClr val="dk2"/>
            </a:solidFill>
            <a:prstDash val="solid"/>
            <a:round/>
            <a:headEnd type="none" w="lg" len="lg"/>
            <a:tailEnd type="triangle" w="lg" len="lg"/>
          </a:ln>
        </p:spPr>
      </p:cxnSp>
      <p:sp>
        <p:nvSpPr>
          <p:cNvPr id="146" name="Shape 146"/>
          <p:cNvSpPr/>
          <p:nvPr/>
        </p:nvSpPr>
        <p:spPr>
          <a:xfrm rot="-5400000">
            <a:off x="1885775" y="3385051"/>
            <a:ext cx="1925100" cy="448800"/>
          </a:xfrm>
          <a:prstGeom prst="roundRect">
            <a:avLst>
              <a:gd name="adj" fmla="val 16667"/>
            </a:avLst>
          </a:prstGeom>
          <a:solidFill>
            <a:srgbClr val="B4A7D6"/>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lgn="ctr">
              <a:spcBef>
                <a:spcPts val="0"/>
              </a:spcBef>
              <a:buNone/>
            </a:pPr>
            <a:r>
              <a:rPr lang="en" sz="1200"/>
              <a:t>Graphs and Maps</a:t>
            </a:r>
          </a:p>
        </p:txBody>
      </p:sp>
      <p:cxnSp>
        <p:nvCxnSpPr>
          <p:cNvPr id="147" name="Shape 147"/>
          <p:cNvCxnSpPr>
            <a:stCxn id="123" idx="2"/>
          </p:cNvCxnSpPr>
          <p:nvPr/>
        </p:nvCxnSpPr>
        <p:spPr>
          <a:xfrm rot="10800000">
            <a:off x="3094925" y="2793375"/>
            <a:ext cx="489000" cy="6300"/>
          </a:xfrm>
          <a:prstGeom prst="straightConnector1">
            <a:avLst/>
          </a:prstGeom>
          <a:noFill/>
          <a:ln w="9525" cap="flat" cmpd="sng">
            <a:solidFill>
              <a:schemeClr val="dk2"/>
            </a:solidFill>
            <a:prstDash val="solid"/>
            <a:round/>
            <a:headEnd type="none" w="lg" len="lg"/>
            <a:tailEnd type="triangle" w="lg" len="lg"/>
          </a:ln>
        </p:spPr>
      </p:cxnSp>
      <p:cxnSp>
        <p:nvCxnSpPr>
          <p:cNvPr id="148" name="Shape 148"/>
          <p:cNvCxnSpPr>
            <a:stCxn id="140" idx="1"/>
          </p:cNvCxnSpPr>
          <p:nvPr/>
        </p:nvCxnSpPr>
        <p:spPr>
          <a:xfrm rot="10800000">
            <a:off x="3074700" y="4150062"/>
            <a:ext cx="810600" cy="10800"/>
          </a:xfrm>
          <a:prstGeom prst="straightConnector1">
            <a:avLst/>
          </a:prstGeom>
          <a:noFill/>
          <a:ln w="9525" cap="flat" cmpd="sng">
            <a:solidFill>
              <a:schemeClr val="dk2"/>
            </a:solidFill>
            <a:prstDash val="solid"/>
            <a:round/>
            <a:headEnd type="none" w="lg" len="lg"/>
            <a:tailEnd type="triangle" w="lg" len="lg"/>
          </a:ln>
        </p:spPr>
      </p:cxnSp>
      <p:cxnSp>
        <p:nvCxnSpPr>
          <p:cNvPr id="149" name="Shape 149"/>
          <p:cNvCxnSpPr>
            <a:endCxn id="126" idx="0"/>
          </p:cNvCxnSpPr>
          <p:nvPr/>
        </p:nvCxnSpPr>
        <p:spPr>
          <a:xfrm>
            <a:off x="4562097" y="3014406"/>
            <a:ext cx="9900" cy="165900"/>
          </a:xfrm>
          <a:prstGeom prst="straightConnector1">
            <a:avLst/>
          </a:prstGeom>
          <a:noFill/>
          <a:ln w="9525" cap="flat" cmpd="sng">
            <a:solidFill>
              <a:schemeClr val="dk2"/>
            </a:solidFill>
            <a:prstDash val="solid"/>
            <a:round/>
            <a:headEnd type="none" w="lg" len="lg"/>
            <a:tailEnd type="triangle" w="lg" len="lg"/>
          </a:ln>
        </p:spPr>
      </p:cxnSp>
      <p:cxnSp>
        <p:nvCxnSpPr>
          <p:cNvPr id="150" name="Shape 150"/>
          <p:cNvCxnSpPr/>
          <p:nvPr/>
        </p:nvCxnSpPr>
        <p:spPr>
          <a:xfrm>
            <a:off x="7457697" y="3014406"/>
            <a:ext cx="9900" cy="165900"/>
          </a:xfrm>
          <a:prstGeom prst="straightConnector1">
            <a:avLst/>
          </a:prstGeom>
          <a:noFill/>
          <a:ln w="9525" cap="flat" cmpd="sng">
            <a:solidFill>
              <a:schemeClr val="dk2"/>
            </a:solidFill>
            <a:prstDash val="solid"/>
            <a:round/>
            <a:headEnd type="none" w="lg" len="lg"/>
            <a:tailEnd type="triangle" w="lg" len="lg"/>
          </a:ln>
        </p:spPr>
      </p:cxnSp>
      <p:cxnSp>
        <p:nvCxnSpPr>
          <p:cNvPr id="151" name="Shape 151"/>
          <p:cNvCxnSpPr/>
          <p:nvPr/>
        </p:nvCxnSpPr>
        <p:spPr>
          <a:xfrm>
            <a:off x="291400" y="1617775"/>
            <a:ext cx="3105000" cy="0"/>
          </a:xfrm>
          <a:prstGeom prst="straightConnector1">
            <a:avLst/>
          </a:prstGeom>
          <a:noFill/>
          <a:ln w="9525" cap="flat" cmpd="sng">
            <a:solidFill>
              <a:srgbClr val="B4A7D6"/>
            </a:solidFill>
            <a:prstDash val="dot"/>
            <a:round/>
            <a:headEnd type="none" w="lg" len="lg"/>
            <a:tailEnd type="none" w="lg" len="lg"/>
          </a:ln>
        </p:spPr>
      </p:cxnSp>
      <p:cxnSp>
        <p:nvCxnSpPr>
          <p:cNvPr id="152" name="Shape 152"/>
          <p:cNvCxnSpPr/>
          <p:nvPr/>
        </p:nvCxnSpPr>
        <p:spPr>
          <a:xfrm>
            <a:off x="291400" y="2303575"/>
            <a:ext cx="3105000" cy="0"/>
          </a:xfrm>
          <a:prstGeom prst="straightConnector1">
            <a:avLst/>
          </a:prstGeom>
          <a:noFill/>
          <a:ln w="9525" cap="flat" cmpd="sng">
            <a:solidFill>
              <a:srgbClr val="B4A7D6"/>
            </a:solidFill>
            <a:prstDash val="dot"/>
            <a:round/>
            <a:headEnd type="none" w="lg" len="lg"/>
            <a:tailEnd type="none" w="lg" len="lg"/>
          </a:ln>
        </p:spPr>
      </p:cxnSp>
      <p:pic>
        <p:nvPicPr>
          <p:cNvPr id="153" name="Shape 153"/>
          <p:cNvPicPr preferRelativeResize="0"/>
          <p:nvPr/>
        </p:nvPicPr>
        <p:blipFill>
          <a:blip r:embed="rId3">
            <a:alphaModFix/>
          </a:blip>
          <a:stretch>
            <a:fillRect/>
          </a:stretch>
        </p:blipFill>
        <p:spPr>
          <a:xfrm>
            <a:off x="3767054" y="3902449"/>
            <a:ext cx="688500" cy="344267"/>
          </a:xfrm>
          <a:prstGeom prst="rect">
            <a:avLst/>
          </a:prstGeom>
          <a:noFill/>
          <a:ln>
            <a:noFill/>
          </a:ln>
        </p:spPr>
      </p:pic>
      <p:pic>
        <p:nvPicPr>
          <p:cNvPr id="154" name="Shape 154"/>
          <p:cNvPicPr preferRelativeResize="0"/>
          <p:nvPr/>
        </p:nvPicPr>
        <p:blipFill>
          <a:blip r:embed="rId4">
            <a:alphaModFix/>
          </a:blip>
          <a:stretch>
            <a:fillRect/>
          </a:stretch>
        </p:blipFill>
        <p:spPr>
          <a:xfrm>
            <a:off x="6875125" y="4150075"/>
            <a:ext cx="262800" cy="229950"/>
          </a:xfrm>
          <a:prstGeom prst="rect">
            <a:avLst/>
          </a:prstGeom>
          <a:noFill/>
          <a:ln>
            <a:noFill/>
          </a:ln>
        </p:spPr>
      </p:pic>
      <p:pic>
        <p:nvPicPr>
          <p:cNvPr id="155" name="Shape 155"/>
          <p:cNvPicPr preferRelativeResize="0"/>
          <p:nvPr/>
        </p:nvPicPr>
        <p:blipFill>
          <a:blip r:embed="rId5">
            <a:alphaModFix/>
          </a:blip>
          <a:stretch>
            <a:fillRect/>
          </a:stretch>
        </p:blipFill>
        <p:spPr>
          <a:xfrm>
            <a:off x="3885300" y="2680300"/>
            <a:ext cx="810599" cy="405299"/>
          </a:xfrm>
          <a:prstGeom prst="rect">
            <a:avLst/>
          </a:prstGeom>
          <a:noFill/>
          <a:ln>
            <a:noFill/>
          </a:ln>
        </p:spPr>
      </p:pic>
      <p:pic>
        <p:nvPicPr>
          <p:cNvPr id="156" name="Shape 156"/>
          <p:cNvPicPr preferRelativeResize="0"/>
          <p:nvPr/>
        </p:nvPicPr>
        <p:blipFill>
          <a:blip r:embed="rId6">
            <a:alphaModFix/>
          </a:blip>
          <a:stretch>
            <a:fillRect/>
          </a:stretch>
        </p:blipFill>
        <p:spPr>
          <a:xfrm>
            <a:off x="7604402" y="2669483"/>
            <a:ext cx="382799" cy="425610"/>
          </a:xfrm>
          <a:prstGeom prst="rect">
            <a:avLst/>
          </a:prstGeom>
          <a:noFill/>
          <a:ln>
            <a:noFill/>
          </a:ln>
        </p:spPr>
      </p:pic>
      <p:pic>
        <p:nvPicPr>
          <p:cNvPr id="157" name="Shape 157"/>
          <p:cNvPicPr preferRelativeResize="0"/>
          <p:nvPr/>
        </p:nvPicPr>
        <p:blipFill>
          <a:blip r:embed="rId7">
            <a:alphaModFix/>
          </a:blip>
          <a:stretch>
            <a:fillRect/>
          </a:stretch>
        </p:blipFill>
        <p:spPr>
          <a:xfrm>
            <a:off x="3344425" y="1076324"/>
            <a:ext cx="699675" cy="240000"/>
          </a:xfrm>
          <a:prstGeom prst="rect">
            <a:avLst/>
          </a:prstGeom>
          <a:noFill/>
          <a:ln>
            <a:noFill/>
          </a:ln>
        </p:spPr>
      </p:pic>
      <p:pic>
        <p:nvPicPr>
          <p:cNvPr id="158" name="Shape 158"/>
          <p:cNvPicPr preferRelativeResize="0"/>
          <p:nvPr/>
        </p:nvPicPr>
        <p:blipFill>
          <a:blip r:embed="rId8">
            <a:alphaModFix/>
          </a:blip>
          <a:stretch>
            <a:fillRect/>
          </a:stretch>
        </p:blipFill>
        <p:spPr>
          <a:xfrm>
            <a:off x="2498922" y="4150064"/>
            <a:ext cx="699676" cy="481159"/>
          </a:xfrm>
          <a:prstGeom prst="rect">
            <a:avLst/>
          </a:prstGeom>
          <a:noFill/>
          <a:ln>
            <a:noFill/>
          </a:ln>
        </p:spPr>
      </p:pic>
      <p:cxnSp>
        <p:nvCxnSpPr>
          <p:cNvPr id="159" name="Shape 159"/>
          <p:cNvCxnSpPr>
            <a:endCxn id="129" idx="2"/>
          </p:cNvCxnSpPr>
          <p:nvPr/>
        </p:nvCxnSpPr>
        <p:spPr>
          <a:xfrm>
            <a:off x="6462769" y="1314276"/>
            <a:ext cx="742799" cy="649800"/>
          </a:xfrm>
          <a:prstGeom prst="straightConnector1">
            <a:avLst/>
          </a:prstGeom>
          <a:noFill/>
          <a:ln w="9525" cap="flat" cmpd="sng">
            <a:solidFill>
              <a:schemeClr val="dk2"/>
            </a:solidFill>
            <a:prstDash val="solid"/>
            <a:round/>
            <a:headEnd type="none" w="lg" len="lg"/>
            <a:tailEnd type="triangle" w="lg" len="lg"/>
          </a:ln>
        </p:spPr>
      </p:cxnSp>
      <p:cxnSp>
        <p:nvCxnSpPr>
          <p:cNvPr id="160" name="Shape 160"/>
          <p:cNvCxnSpPr>
            <a:stCxn id="146" idx="1"/>
            <a:endCxn id="143" idx="1"/>
          </p:cNvCxnSpPr>
          <p:nvPr/>
        </p:nvCxnSpPr>
        <p:spPr>
          <a:xfrm>
            <a:off x="2848325" y="4572001"/>
            <a:ext cx="2550900" cy="174000"/>
          </a:xfrm>
          <a:prstGeom prst="straightConnector1">
            <a:avLst/>
          </a:prstGeom>
          <a:noFill/>
          <a:ln w="9525" cap="flat" cmpd="sng">
            <a:solidFill>
              <a:schemeClr val="dk2"/>
            </a:solidFill>
            <a:prstDash val="solid"/>
            <a:round/>
            <a:headEnd type="none" w="lg" len="lg"/>
            <a:tailEnd type="triangle" w="lg" len="lg"/>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671250" y="2141250"/>
            <a:ext cx="7852200" cy="861000"/>
          </a:xfrm>
          <a:prstGeom prst="rect">
            <a:avLst/>
          </a:prstGeom>
        </p:spPr>
        <p:txBody>
          <a:bodyPr lIns="91425" tIns="91425" rIns="91425" bIns="91425" anchor="ctr" anchorCtr="0">
            <a:noAutofit/>
          </a:bodyPr>
          <a:lstStyle/>
          <a:p>
            <a:pPr lvl="0" rtl="0">
              <a:spcBef>
                <a:spcPts val="0"/>
              </a:spcBef>
              <a:buNone/>
            </a:pPr>
            <a:r>
              <a:rPr lang="en"/>
              <a:t>2. Data Processing</a:t>
            </a: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1486</Words>
  <Application>Microsoft Macintosh PowerPoint</Application>
  <PresentationFormat>On-screen Show (16:9)</PresentationFormat>
  <Paragraphs>201</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Average</vt:lpstr>
      <vt:lpstr>Oswald</vt:lpstr>
      <vt:lpstr>slate</vt:lpstr>
      <vt:lpstr>iMentor Project</vt:lpstr>
      <vt:lpstr>iMentor Background</vt:lpstr>
      <vt:lpstr>Problem Statement:  Mentor persistence   With the ultimate goal of college completion, one of the iMentor’s Core Metrics of quality is Mentors under the program execution rubric. A mentor dropping out of the program before its full length could impact the mentee’s success in the program.</vt:lpstr>
      <vt:lpstr>Understanding the problem</vt:lpstr>
      <vt:lpstr>Project objective:  Establish a successful framework for repeatable and continued analysis of possible indicators of mentors dropout</vt:lpstr>
      <vt:lpstr>In scope</vt:lpstr>
      <vt:lpstr> Analysis Framework</vt:lpstr>
      <vt:lpstr>Framework Chart</vt:lpstr>
      <vt:lpstr>2. Data Processing</vt:lpstr>
      <vt:lpstr>Extract - Load -Transform</vt:lpstr>
      <vt:lpstr>Our Database on Amazon</vt:lpstr>
      <vt:lpstr>Data Processing App (10 sub-programs)</vt:lpstr>
      <vt:lpstr>Schema (Final Tables)</vt:lpstr>
      <vt:lpstr>3. Mentor demographic data Predictive Analysis</vt:lpstr>
      <vt:lpstr>Key Findings</vt:lpstr>
      <vt:lpstr>Program Types</vt:lpstr>
      <vt:lpstr>Question:  Can mentors demographics attributes be indicators of mentor dropouts?  Method: Predictive analysis by training mentors demographic attributes in a classification model</vt:lpstr>
      <vt:lpstr>Mentors Demographic Attributes</vt:lpstr>
      <vt:lpstr>Predictive Analysis - Model</vt:lpstr>
      <vt:lpstr>Predictive analysis - Findings</vt:lpstr>
      <vt:lpstr>Predictive analysis - Possible Uses</vt:lpstr>
      <vt:lpstr>4. Message traffic data Time Series Analysis</vt:lpstr>
      <vt:lpstr>Key Findings</vt:lpstr>
      <vt:lpstr>Message Traffic Data Description</vt:lpstr>
      <vt:lpstr>Mentor Groups</vt:lpstr>
      <vt:lpstr>Response Time</vt:lpstr>
      <vt:lpstr>Word Count</vt:lpstr>
      <vt:lpstr>Blank Messages</vt:lpstr>
      <vt:lpstr>Conclusion </vt:lpstr>
      <vt:lpstr>Proposed Next Steps</vt:lpstr>
      <vt:lpstr>Proposed Next Steps</vt:lpstr>
      <vt:lpstr>Proposed Next Steps</vt:lpstr>
      <vt:lpstr>The Team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iMentor Project</dc:title>
  <cp:lastModifiedBy>Hye Ra Moon</cp:lastModifiedBy>
  <cp:revision>2</cp:revision>
  <dcterms:modified xsi:type="dcterms:W3CDTF">2016-12-15T00:44:28Z</dcterms:modified>
</cp:coreProperties>
</file>